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8" r:id="rId2"/>
    <p:sldId id="722" r:id="rId3"/>
    <p:sldId id="762" r:id="rId4"/>
    <p:sldId id="769" r:id="rId5"/>
    <p:sldId id="770" r:id="rId6"/>
    <p:sldId id="772" r:id="rId7"/>
    <p:sldId id="773" r:id="rId8"/>
    <p:sldId id="774" r:id="rId9"/>
    <p:sldId id="761" r:id="rId10"/>
    <p:sldId id="763" r:id="rId11"/>
    <p:sldId id="775" r:id="rId12"/>
    <p:sldId id="776" r:id="rId13"/>
    <p:sldId id="767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4E"/>
    <a:srgbClr val="57B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94935" autoAdjust="0"/>
  </p:normalViewPr>
  <p:slideViewPr>
    <p:cSldViewPr snapToGrid="0">
      <p:cViewPr varScale="1">
        <p:scale>
          <a:sx n="84" d="100"/>
          <a:sy n="84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733F-DC06-4F84-93C6-BE9B3809AE1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145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D716F-21DF-49E3-BEF6-6105E68BAD41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688E-9C3B-4437-B237-D537A4EEDC0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553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824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017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002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362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941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880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05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523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638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60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980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AD9-9F1C-4687-B546-D6F143252B73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02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84123" y="1227403"/>
            <a:ext cx="4238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4400">
                <a:solidFill>
                  <a:prstClr val="black"/>
                </a:solidFill>
              </a:rPr>
              <a:t> </a:t>
            </a:r>
            <a:r>
              <a:rPr lang="nl-BE" sz="4400" smtClean="0">
                <a:solidFill>
                  <a:prstClr val="black"/>
                </a:solidFill>
              </a:rPr>
              <a:t>Kapitaalsubsidies</a:t>
            </a:r>
            <a:endParaRPr lang="nl-BE" sz="2400">
              <a:solidFill>
                <a:prstClr val="black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9" y="2712734"/>
            <a:ext cx="6496050" cy="2847975"/>
          </a:xfrm>
          <a:prstGeom prst="rect">
            <a:avLst/>
          </a:prstGeom>
          <a:effectLst>
            <a:outerShdw blurRad="635000" dist="381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kstvak 3"/>
          <p:cNvSpPr txBox="1"/>
          <p:nvPr/>
        </p:nvSpPr>
        <p:spPr>
          <a:xfrm>
            <a:off x="5239013" y="1911731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prstClr val="black"/>
                </a:solidFill>
              </a:rPr>
              <a:t>Hendrik Claessens</a:t>
            </a:r>
            <a:endParaRPr lang="nl-BE">
              <a:solidFill>
                <a:prstClr val="black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239013" y="2181510"/>
            <a:ext cx="247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www.claessens.be</a:t>
            </a:r>
            <a:endParaRPr lang="nl-BE" sz="2400"/>
          </a:p>
        </p:txBody>
      </p:sp>
    </p:spTree>
    <p:extLst>
      <p:ext uri="{BB962C8B-B14F-4D97-AF65-F5344CB8AC3E}">
        <p14:creationId xmlns:p14="http://schemas.microsoft.com/office/powerpoint/2010/main" val="9042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57250" y="1645920"/>
            <a:ext cx="737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Realisatie van een actiefbestanddeel met kapitaalsubsidie</a:t>
            </a:r>
            <a:endParaRPr lang="nl-BE" sz="2400"/>
          </a:p>
        </p:txBody>
      </p:sp>
      <p:sp>
        <p:nvSpPr>
          <p:cNvPr id="3" name="Tekstvak 2"/>
          <p:cNvSpPr txBox="1"/>
          <p:nvPr/>
        </p:nvSpPr>
        <p:spPr>
          <a:xfrm>
            <a:off x="1931670" y="2480310"/>
            <a:ext cx="46903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Situatie:</a:t>
            </a:r>
          </a:p>
          <a:p>
            <a:endParaRPr lang="nl-BE" smtClean="0"/>
          </a:p>
          <a:p>
            <a:r>
              <a:rPr lang="nl-BE" smtClean="0"/>
              <a:t>aanschaffingswaarde 125 000</a:t>
            </a:r>
          </a:p>
          <a:p>
            <a:r>
              <a:rPr lang="nl-BE" smtClean="0"/>
              <a:t>afschrijvingen 100 000 </a:t>
            </a:r>
          </a:p>
          <a:p>
            <a:r>
              <a:rPr lang="nl-BE" smtClean="0"/>
              <a:t>(het activum is 4 jaar in de onderneming)</a:t>
            </a:r>
          </a:p>
          <a:p>
            <a:endParaRPr lang="nl-BE"/>
          </a:p>
          <a:p>
            <a:r>
              <a:rPr lang="nl-BE" smtClean="0"/>
              <a:t>wordt verkocht aan 50 000 +  BTW 21% (10 500)</a:t>
            </a:r>
          </a:p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5074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86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verwerking:</a:t>
            </a:r>
            <a:endParaRPr lang="nl-BE" sz="240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84887" y="4630385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8926" y="4630385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14368" y="4428628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10535" y="4274168"/>
            <a:ext cx="1236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416</a:t>
            </a:r>
          </a:p>
          <a:p>
            <a:pPr algn="ctr"/>
            <a:r>
              <a:rPr lang="nl-BE" sz="1000" smtClean="0"/>
              <a:t>Diverse vorderingen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9969" y="4735934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60 500</a:t>
            </a:r>
            <a:endParaRPr lang="nl-BE" sz="1000" b="1">
              <a:solidFill>
                <a:srgbClr val="C00000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871699" y="4428628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8" name="Rechte verbindingslijn 57"/>
          <p:cNvCxnSpPr/>
          <p:nvPr/>
        </p:nvCxnSpPr>
        <p:spPr>
          <a:xfrm>
            <a:off x="178481" y="36842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112520" y="368427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107962" y="34825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1876733" y="34825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460844" y="3328053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2319</a:t>
            </a:r>
          </a:p>
          <a:p>
            <a:pPr algn="ctr"/>
            <a:r>
              <a:rPr lang="nl-BE" sz="1000" smtClean="0"/>
              <a:t>Machines - geb.afschr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1288125" y="3789818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100 000</a:t>
            </a:r>
            <a:endParaRPr lang="nl-BE" sz="1000"/>
          </a:p>
        </p:txBody>
      </p:sp>
      <p:sp>
        <p:nvSpPr>
          <p:cNvPr id="82" name="Tekstvak 81"/>
          <p:cNvSpPr txBox="1"/>
          <p:nvPr/>
        </p:nvSpPr>
        <p:spPr>
          <a:xfrm>
            <a:off x="2570168" y="271566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20 000</a:t>
            </a:r>
            <a:endParaRPr lang="nl-BE" sz="1000"/>
          </a:p>
        </p:txBody>
      </p:sp>
      <p:cxnSp>
        <p:nvCxnSpPr>
          <p:cNvPr id="84" name="Rechte verbindingslijn 83"/>
          <p:cNvCxnSpPr/>
          <p:nvPr/>
        </p:nvCxnSpPr>
        <p:spPr>
          <a:xfrm>
            <a:off x="2248581" y="387223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3182620" y="387223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/>
          <p:cNvSpPr txBox="1"/>
          <p:nvPr/>
        </p:nvSpPr>
        <p:spPr>
          <a:xfrm>
            <a:off x="2635139" y="3516013"/>
            <a:ext cx="1114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4510</a:t>
            </a:r>
          </a:p>
          <a:p>
            <a:pPr algn="ctr"/>
            <a:r>
              <a:rPr lang="nl-BE" sz="1000" smtClean="0"/>
              <a:t>BTW op verkopen</a:t>
            </a:r>
            <a:endParaRPr lang="nl-BE" sz="1000"/>
          </a:p>
        </p:txBody>
      </p:sp>
      <p:sp>
        <p:nvSpPr>
          <p:cNvPr id="87" name="Tekstvak 86"/>
          <p:cNvSpPr txBox="1"/>
          <p:nvPr/>
        </p:nvSpPr>
        <p:spPr>
          <a:xfrm>
            <a:off x="3219805" y="393463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10 500</a:t>
            </a:r>
            <a:endParaRPr lang="nl-BE" sz="1000" b="1">
              <a:solidFill>
                <a:srgbClr val="C00000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3935393" y="367047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89" name="Tekstvak 88"/>
          <p:cNvSpPr txBox="1"/>
          <p:nvPr/>
        </p:nvSpPr>
        <p:spPr>
          <a:xfrm>
            <a:off x="1197259" y="2703502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50 000</a:t>
            </a:r>
            <a:endParaRPr lang="nl-BE" sz="1000" b="1">
              <a:solidFill>
                <a:srgbClr val="C00000"/>
              </a:solidFill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460844" y="921281"/>
            <a:ext cx="2553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smtClean="0">
                <a:solidFill>
                  <a:srgbClr val="C00000"/>
                </a:solidFill>
              </a:rPr>
              <a:t>(1) verkoopfactuur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25471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86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verwerking:</a:t>
            </a:r>
            <a:endParaRPr lang="nl-BE" sz="240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84887" y="4630385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8926" y="4630385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14368" y="4428628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10535" y="4274168"/>
            <a:ext cx="1236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416</a:t>
            </a:r>
          </a:p>
          <a:p>
            <a:pPr algn="ctr"/>
            <a:r>
              <a:rPr lang="nl-BE" sz="1000" smtClean="0"/>
              <a:t>Diverse vorderingen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9969" y="4735934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60 500</a:t>
            </a:r>
            <a:endParaRPr lang="nl-BE" sz="1000" b="1">
              <a:solidFill>
                <a:srgbClr val="C00000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871699" y="4428628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8" name="Rechte verbindingslijn 57"/>
          <p:cNvCxnSpPr/>
          <p:nvPr/>
        </p:nvCxnSpPr>
        <p:spPr>
          <a:xfrm>
            <a:off x="178481" y="36842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112520" y="368427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107962" y="34825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1876733" y="34825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460844" y="3328053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2319</a:t>
            </a:r>
          </a:p>
          <a:p>
            <a:pPr algn="ctr"/>
            <a:r>
              <a:rPr lang="nl-BE" sz="1000" smtClean="0"/>
              <a:t>Machines - geb.afschr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1288125" y="3789818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100 000</a:t>
            </a:r>
            <a:endParaRPr lang="nl-BE" sz="1000"/>
          </a:p>
        </p:txBody>
      </p:sp>
      <p:sp>
        <p:nvSpPr>
          <p:cNvPr id="70" name="Tekstvak 69"/>
          <p:cNvSpPr txBox="1"/>
          <p:nvPr/>
        </p:nvSpPr>
        <p:spPr>
          <a:xfrm>
            <a:off x="6470972" y="3675075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71" name="Rechte verbindingslijn 70"/>
          <p:cNvCxnSpPr/>
          <p:nvPr/>
        </p:nvCxnSpPr>
        <p:spPr>
          <a:xfrm>
            <a:off x="6541491" y="3876832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7475530" y="3885221"/>
            <a:ext cx="0" cy="388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8239743" y="3675075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74" name="Tekstvak 73"/>
          <p:cNvSpPr txBox="1"/>
          <p:nvPr/>
        </p:nvSpPr>
        <p:spPr>
          <a:xfrm>
            <a:off x="6867247" y="3345440"/>
            <a:ext cx="12474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763</a:t>
            </a:r>
          </a:p>
          <a:p>
            <a:pPr algn="ctr"/>
            <a:r>
              <a:rPr lang="nl-BE" sz="1000" smtClean="0"/>
              <a:t>meerwaarde op de</a:t>
            </a:r>
          </a:p>
          <a:p>
            <a:pPr algn="ctr"/>
            <a:r>
              <a:rPr lang="nl-BE" sz="1000" smtClean="0"/>
              <a:t>realistaie vast actief </a:t>
            </a:r>
            <a:endParaRPr lang="nl-BE" sz="1000"/>
          </a:p>
        </p:txBody>
      </p:sp>
      <p:sp>
        <p:nvSpPr>
          <p:cNvPr id="75" name="Tekstvak 74"/>
          <p:cNvSpPr txBox="1"/>
          <p:nvPr/>
        </p:nvSpPr>
        <p:spPr>
          <a:xfrm>
            <a:off x="7606034" y="3957334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00B050"/>
                </a:solidFill>
              </a:rPr>
              <a:t>25 000</a:t>
            </a:r>
            <a:endParaRPr lang="nl-BE" sz="1000" b="1">
              <a:solidFill>
                <a:srgbClr val="00B050"/>
              </a:solidFill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468383" y="243427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77" name="Rechte verbindingslijn 76"/>
          <p:cNvCxnSpPr/>
          <p:nvPr/>
        </p:nvCxnSpPr>
        <p:spPr>
          <a:xfrm>
            <a:off x="6538902" y="263602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472941" y="2636029"/>
            <a:ext cx="0" cy="32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/>
          <p:cNvSpPr txBox="1"/>
          <p:nvPr/>
        </p:nvSpPr>
        <p:spPr>
          <a:xfrm>
            <a:off x="8237154" y="243427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80" name="Tekstvak 79"/>
          <p:cNvSpPr txBox="1"/>
          <p:nvPr/>
        </p:nvSpPr>
        <p:spPr>
          <a:xfrm>
            <a:off x="6651458" y="2238861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753</a:t>
            </a:r>
          </a:p>
          <a:p>
            <a:pPr algn="ctr"/>
            <a:r>
              <a:rPr lang="nl-BE" sz="1000" smtClean="0"/>
              <a:t>Kapitaal - en intrestsubsidies</a:t>
            </a:r>
            <a:endParaRPr lang="nl-BE" sz="1000"/>
          </a:p>
        </p:txBody>
      </p:sp>
      <p:sp>
        <p:nvSpPr>
          <p:cNvPr id="81" name="Tekstvak 80"/>
          <p:cNvSpPr txBox="1"/>
          <p:nvPr/>
        </p:nvSpPr>
        <p:spPr>
          <a:xfrm>
            <a:off x="7671758" y="2719473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0070C0"/>
                </a:solidFill>
              </a:rPr>
              <a:t>5 000</a:t>
            </a:r>
            <a:endParaRPr lang="nl-BE" sz="1000" b="1">
              <a:solidFill>
                <a:srgbClr val="0070C0"/>
              </a:solidFill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2570168" y="2715663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20 000</a:t>
            </a:r>
          </a:p>
          <a:p>
            <a:r>
              <a:rPr lang="nl-BE" sz="1000" b="1" smtClean="0">
                <a:solidFill>
                  <a:srgbClr val="0070C0"/>
                </a:solidFill>
              </a:rPr>
              <a:t>  5 000</a:t>
            </a:r>
            <a:endParaRPr lang="nl-BE" sz="1000" b="1">
              <a:solidFill>
                <a:srgbClr val="0070C0"/>
              </a:solidFill>
            </a:endParaRPr>
          </a:p>
        </p:txBody>
      </p:sp>
      <p:cxnSp>
        <p:nvCxnSpPr>
          <p:cNvPr id="84" name="Rechte verbindingslijn 83"/>
          <p:cNvCxnSpPr/>
          <p:nvPr/>
        </p:nvCxnSpPr>
        <p:spPr>
          <a:xfrm>
            <a:off x="2248581" y="387223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3182620" y="387223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/>
          <p:cNvSpPr txBox="1"/>
          <p:nvPr/>
        </p:nvSpPr>
        <p:spPr>
          <a:xfrm>
            <a:off x="2635139" y="3516013"/>
            <a:ext cx="1114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4510</a:t>
            </a:r>
          </a:p>
          <a:p>
            <a:pPr algn="ctr"/>
            <a:r>
              <a:rPr lang="nl-BE" sz="1000" smtClean="0"/>
              <a:t>BTW op verkopen</a:t>
            </a:r>
            <a:endParaRPr lang="nl-BE" sz="1000"/>
          </a:p>
        </p:txBody>
      </p:sp>
      <p:sp>
        <p:nvSpPr>
          <p:cNvPr id="87" name="Tekstvak 86"/>
          <p:cNvSpPr txBox="1"/>
          <p:nvPr/>
        </p:nvSpPr>
        <p:spPr>
          <a:xfrm>
            <a:off x="3219805" y="393463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10 500</a:t>
            </a:r>
            <a:endParaRPr lang="nl-BE" sz="1000" b="1">
              <a:solidFill>
                <a:srgbClr val="C00000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3935393" y="367047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89" name="Tekstvak 88"/>
          <p:cNvSpPr txBox="1"/>
          <p:nvPr/>
        </p:nvSpPr>
        <p:spPr>
          <a:xfrm>
            <a:off x="1197259" y="2703502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C00000"/>
                </a:solidFill>
              </a:rPr>
              <a:t>50 000</a:t>
            </a:r>
          </a:p>
          <a:p>
            <a:r>
              <a:rPr lang="nl-BE" sz="1000" b="1" smtClean="0">
                <a:solidFill>
                  <a:srgbClr val="00B050"/>
                </a:solidFill>
              </a:rPr>
              <a:t>75 000</a:t>
            </a:r>
            <a:endParaRPr lang="nl-BE" sz="1000" b="1">
              <a:solidFill>
                <a:srgbClr val="00B050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348379" y="821136"/>
            <a:ext cx="7999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smtClean="0">
                <a:solidFill>
                  <a:srgbClr val="00B050"/>
                </a:solidFill>
              </a:rPr>
              <a:t>(2) (a) verwijdering van het activum</a:t>
            </a:r>
          </a:p>
          <a:p>
            <a:r>
              <a:rPr lang="nl-BE" sz="2400" b="1" i="1" smtClean="0">
                <a:solidFill>
                  <a:srgbClr val="00B050"/>
                </a:solidFill>
              </a:rPr>
              <a:t>      </a:t>
            </a:r>
            <a:r>
              <a:rPr lang="nl-BE" sz="2400" b="1" i="1" smtClean="0">
                <a:solidFill>
                  <a:srgbClr val="0070C0"/>
                </a:solidFill>
              </a:rPr>
              <a:t>(b) verwijdering van de kapitaalsubsidie-rekening (balans)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450623" y="3791216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b="1" smtClean="0">
                <a:solidFill>
                  <a:srgbClr val="00B050"/>
                </a:solidFill>
              </a:rPr>
              <a:t>100 000</a:t>
            </a:r>
            <a:endParaRPr lang="nl-BE" sz="1000" b="1">
              <a:solidFill>
                <a:srgbClr val="00B050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2841236" y="3234690"/>
            <a:ext cx="5068728" cy="0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/>
          <p:cNvCxnSpPr>
            <a:endCxn id="82" idx="2"/>
          </p:cNvCxnSpPr>
          <p:nvPr/>
        </p:nvCxnSpPr>
        <p:spPr>
          <a:xfrm flipV="1">
            <a:off x="2841236" y="3115773"/>
            <a:ext cx="0" cy="11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>
            <a:endCxn id="81" idx="2"/>
          </p:cNvCxnSpPr>
          <p:nvPr/>
        </p:nvCxnSpPr>
        <p:spPr>
          <a:xfrm flipV="1">
            <a:off x="7909964" y="2965694"/>
            <a:ext cx="0" cy="268996"/>
          </a:xfrm>
          <a:prstGeom prst="straightConnector1">
            <a:avLst/>
          </a:prstGeom>
          <a:ln w="127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183" y="4270667"/>
            <a:ext cx="7207919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644293" y="4036039"/>
            <a:ext cx="0" cy="238129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V="1">
            <a:off x="1334103" y="3103612"/>
            <a:ext cx="0" cy="1167055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endCxn id="75" idx="2"/>
          </p:cNvCxnSpPr>
          <p:nvPr/>
        </p:nvCxnSpPr>
        <p:spPr>
          <a:xfrm flipV="1">
            <a:off x="7877102" y="4203555"/>
            <a:ext cx="0" cy="6711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kstvak 89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7475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254578" y="1257300"/>
            <a:ext cx="5888400" cy="1779815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1254578" y="3749585"/>
            <a:ext cx="5888400" cy="1779815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42232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598473" y="2866608"/>
            <a:ext cx="6991047" cy="788670"/>
          </a:xfrm>
          <a:prstGeom prst="roundRect">
            <a:avLst/>
          </a:prstGeom>
          <a:solidFill>
            <a:srgbClr val="C00000">
              <a:alpha val="1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598473" y="640777"/>
            <a:ext cx="8060872" cy="520576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/>
          <p:cNvSpPr txBox="1"/>
          <p:nvPr/>
        </p:nvSpPr>
        <p:spPr>
          <a:xfrm>
            <a:off x="891540" y="716399"/>
            <a:ext cx="747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Regeling voor investeringen die verworven werden sinds het aanslagjaar 2007</a:t>
            </a:r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900683" y="1531620"/>
            <a:ext cx="77586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Op boekhoudkundig vlak is en blijft vereist dat de kapitaalsubsidie</a:t>
            </a:r>
          </a:p>
          <a:p>
            <a:r>
              <a:rPr lang="nl-BE" smtClean="0"/>
              <a:t>op het passief van de balans geboekt wordt</a:t>
            </a:r>
          </a:p>
          <a:p>
            <a:r>
              <a:rPr lang="nl-BE" smtClean="0"/>
              <a:t>en in functie van de afschrijvingen op de gesubsidieerde activa </a:t>
            </a:r>
          </a:p>
          <a:p>
            <a:r>
              <a:rPr lang="nl-BE" smtClean="0"/>
              <a:t>in opbrengsten genomen wordt. </a:t>
            </a:r>
          </a:p>
          <a:p>
            <a:endParaRPr lang="nl-BE"/>
          </a:p>
          <a:p>
            <a:r>
              <a:rPr lang="nl-BE" smtClean="0"/>
              <a:t>Er hoeft echter geen uitsplitsing meer gemaakt te worden tussen </a:t>
            </a:r>
          </a:p>
          <a:p>
            <a:r>
              <a:rPr lang="nl-BE" smtClean="0"/>
              <a:t>het belastingsgedeelte en het nettogedeelte van de subsidie. </a:t>
            </a:r>
          </a:p>
          <a:p>
            <a:endParaRPr lang="nl-BE"/>
          </a:p>
          <a:p>
            <a:r>
              <a:rPr lang="nl-BE" smtClean="0"/>
              <a:t>Als gevolg van de belstingsvrijstelling </a:t>
            </a:r>
          </a:p>
          <a:p>
            <a:r>
              <a:rPr lang="nl-BE" smtClean="0"/>
              <a:t>is er geen belasting meer verschuldigd in de toekomst</a:t>
            </a:r>
          </a:p>
          <a:p>
            <a:r>
              <a:rPr lang="nl-BE" smtClean="0"/>
              <a:t>en hoeft men geen rekening 1680 'uitgestelde belastingen op kapitaalsubsidies' </a:t>
            </a:r>
          </a:p>
          <a:p>
            <a:r>
              <a:rPr lang="nl-BE" smtClean="0"/>
              <a:t>meer te boeken.</a:t>
            </a:r>
          </a:p>
          <a:p>
            <a:endParaRPr lang="nl-BE"/>
          </a:p>
          <a:p>
            <a:r>
              <a:rPr lang="nl-BE" smtClean="0"/>
              <a:t>Het volledige subsidiebedrag wordt dus geregistreerd</a:t>
            </a:r>
          </a:p>
          <a:p>
            <a:r>
              <a:rPr lang="nl-BE" smtClean="0"/>
              <a:t>op het credit van de passiefrekening 15 'Kapitaalsubsidies'</a:t>
            </a:r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30915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0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</a:t>
            </a:r>
            <a:endParaRPr lang="nl-BE" sz="2400"/>
          </a:p>
        </p:txBody>
      </p:sp>
      <p:sp>
        <p:nvSpPr>
          <p:cNvPr id="26" name="Tekstvak 25"/>
          <p:cNvSpPr txBox="1"/>
          <p:nvPr/>
        </p:nvSpPr>
        <p:spPr>
          <a:xfrm>
            <a:off x="487707" y="979392"/>
            <a:ext cx="339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smtClean="0">
                <a:solidFill>
                  <a:srgbClr val="C00000"/>
                </a:solidFill>
              </a:rPr>
              <a:t>Aankoop van de machine</a:t>
            </a:r>
            <a:endParaRPr lang="nl-BE" sz="2400" b="1" i="1">
              <a:solidFill>
                <a:srgbClr val="C00000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78481" y="37528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2520" y="37528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07962" y="35510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53818" y="3396633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4110</a:t>
            </a:r>
          </a:p>
          <a:p>
            <a:pPr algn="ctr"/>
            <a:r>
              <a:rPr lang="nl-BE" sz="1000" smtClean="0"/>
              <a:t>BTW op aankopen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3563" y="38583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26 250</a:t>
            </a:r>
            <a:endParaRPr lang="nl-BE" sz="1000"/>
          </a:p>
        </p:txBody>
      </p:sp>
      <p:sp>
        <p:nvSpPr>
          <p:cNvPr id="61" name="Tekstvak 60"/>
          <p:cNvSpPr txBox="1"/>
          <p:nvPr/>
        </p:nvSpPr>
        <p:spPr>
          <a:xfrm>
            <a:off x="1865293" y="35510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2256462" y="299416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3190501" y="299416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185943" y="279241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3954714" y="279241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2785795" y="2597001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440</a:t>
            </a:r>
          </a:p>
          <a:p>
            <a:pPr algn="ctr"/>
            <a:r>
              <a:rPr lang="nl-BE" sz="1000" smtClean="0"/>
              <a:t>Leveranciers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3326361" y="3120390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151 250</a:t>
            </a:r>
            <a:endParaRPr lang="nl-BE" sz="1000"/>
          </a:p>
        </p:txBody>
      </p:sp>
      <p:sp>
        <p:nvSpPr>
          <p:cNvPr id="39" name="Tekstvak 38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16122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0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</a:t>
            </a:r>
            <a:endParaRPr lang="nl-BE" sz="2400"/>
          </a:p>
        </p:txBody>
      </p:sp>
      <p:sp>
        <p:nvSpPr>
          <p:cNvPr id="26" name="Tekstvak 25"/>
          <p:cNvSpPr txBox="1"/>
          <p:nvPr/>
        </p:nvSpPr>
        <p:spPr>
          <a:xfrm>
            <a:off x="383029" y="934845"/>
            <a:ext cx="3484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>
                <a:solidFill>
                  <a:srgbClr val="C00000"/>
                </a:solidFill>
              </a:rPr>
              <a:t>Subsidie wordt toegekend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78481" y="37528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2520" y="37528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07962" y="35510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53818" y="3396633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4110</a:t>
            </a:r>
          </a:p>
          <a:p>
            <a:pPr algn="ctr"/>
            <a:r>
              <a:rPr lang="nl-BE" sz="1000" smtClean="0"/>
              <a:t>BTW op aankopen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3563" y="38583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26 250</a:t>
            </a:r>
            <a:endParaRPr lang="nl-BE" sz="1000"/>
          </a:p>
        </p:txBody>
      </p:sp>
      <p:sp>
        <p:nvSpPr>
          <p:cNvPr id="61" name="Tekstvak 60"/>
          <p:cNvSpPr txBox="1"/>
          <p:nvPr/>
        </p:nvSpPr>
        <p:spPr>
          <a:xfrm>
            <a:off x="1865293" y="35510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2256462" y="420574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3190501" y="420574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3954714" y="400399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2785795" y="3808581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440</a:t>
            </a:r>
          </a:p>
          <a:p>
            <a:pPr algn="ctr"/>
            <a:r>
              <a:rPr lang="nl-BE" sz="1000" smtClean="0"/>
              <a:t>Leveranciers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3326361" y="4331970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151 250</a:t>
            </a:r>
            <a:endParaRPr lang="nl-BE" sz="1000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74671" y="49720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108710" y="49720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04152" y="47702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6" name="Tekstvak 45"/>
          <p:cNvSpPr txBox="1"/>
          <p:nvPr/>
        </p:nvSpPr>
        <p:spPr>
          <a:xfrm>
            <a:off x="1872923" y="47702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7" name="Tekstvak 46"/>
          <p:cNvSpPr txBox="1"/>
          <p:nvPr/>
        </p:nvSpPr>
        <p:spPr>
          <a:xfrm>
            <a:off x="566040" y="461583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416</a:t>
            </a:r>
          </a:p>
          <a:p>
            <a:pPr algn="ctr"/>
            <a:r>
              <a:rPr lang="nl-BE" sz="1000" smtClean="0"/>
              <a:t>Diverse vordering</a:t>
            </a:r>
            <a:endParaRPr lang="nl-BE" sz="1000"/>
          </a:p>
        </p:txBody>
      </p:sp>
      <p:sp>
        <p:nvSpPr>
          <p:cNvPr id="48" name="Tekstvak 47"/>
          <p:cNvSpPr txBox="1"/>
          <p:nvPr/>
        </p:nvSpPr>
        <p:spPr>
          <a:xfrm>
            <a:off x="289753" y="50775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2185943" y="400399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sp>
        <p:nvSpPr>
          <p:cNvPr id="69" name="Tekstvak 68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13418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0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</a:t>
            </a:r>
            <a:endParaRPr lang="nl-BE" sz="2400"/>
          </a:p>
        </p:txBody>
      </p:sp>
      <p:sp>
        <p:nvSpPr>
          <p:cNvPr id="26" name="Tekstvak 25"/>
          <p:cNvSpPr txBox="1"/>
          <p:nvPr/>
        </p:nvSpPr>
        <p:spPr>
          <a:xfrm>
            <a:off x="375380" y="947178"/>
            <a:ext cx="3065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>
                <a:solidFill>
                  <a:srgbClr val="C00000"/>
                </a:solidFill>
              </a:rPr>
              <a:t>Subsidie wordt </a:t>
            </a:r>
            <a:r>
              <a:rPr lang="nl-BE" sz="2400" b="1" i="1" smtClean="0">
                <a:solidFill>
                  <a:srgbClr val="C00000"/>
                </a:solidFill>
              </a:rPr>
              <a:t>gestort</a:t>
            </a:r>
            <a:endParaRPr lang="nl-BE" sz="2400" b="1" i="1">
              <a:solidFill>
                <a:srgbClr val="C00000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78481" y="37528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2520" y="37528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07962" y="35510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53818" y="3396633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4110</a:t>
            </a:r>
          </a:p>
          <a:p>
            <a:pPr algn="ctr"/>
            <a:r>
              <a:rPr lang="nl-BE" sz="1000" smtClean="0"/>
              <a:t>BTW op aankopen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3563" y="38583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26 250</a:t>
            </a:r>
            <a:endParaRPr lang="nl-BE" sz="1000"/>
          </a:p>
        </p:txBody>
      </p:sp>
      <p:sp>
        <p:nvSpPr>
          <p:cNvPr id="61" name="Tekstvak 60"/>
          <p:cNvSpPr txBox="1"/>
          <p:nvPr/>
        </p:nvSpPr>
        <p:spPr>
          <a:xfrm>
            <a:off x="1865293" y="35510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2256462" y="420574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3190501" y="420574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3954714" y="400399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2785795" y="3808581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440</a:t>
            </a:r>
          </a:p>
          <a:p>
            <a:pPr algn="ctr"/>
            <a:r>
              <a:rPr lang="nl-BE" sz="1000" smtClean="0"/>
              <a:t>Leveranciers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3326361" y="4331970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151 250</a:t>
            </a:r>
            <a:endParaRPr lang="nl-BE" sz="1000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74671" y="49720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108710" y="49720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04152" y="47702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6" name="Tekstvak 45"/>
          <p:cNvSpPr txBox="1"/>
          <p:nvPr/>
        </p:nvSpPr>
        <p:spPr>
          <a:xfrm>
            <a:off x="1872923" y="47702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7" name="Tekstvak 46"/>
          <p:cNvSpPr txBox="1"/>
          <p:nvPr/>
        </p:nvSpPr>
        <p:spPr>
          <a:xfrm>
            <a:off x="897862" y="4615833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550</a:t>
            </a:r>
          </a:p>
          <a:p>
            <a:pPr algn="ctr"/>
            <a:r>
              <a:rPr lang="nl-BE" sz="1000" smtClean="0"/>
              <a:t>Bank</a:t>
            </a:r>
            <a:endParaRPr lang="nl-BE" sz="1000"/>
          </a:p>
        </p:txBody>
      </p:sp>
      <p:sp>
        <p:nvSpPr>
          <p:cNvPr id="48" name="Tekstvak 47"/>
          <p:cNvSpPr txBox="1"/>
          <p:nvPr/>
        </p:nvSpPr>
        <p:spPr>
          <a:xfrm>
            <a:off x="289753" y="50775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2185943" y="400399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sp>
        <p:nvSpPr>
          <p:cNvPr id="69" name="Tekstvak 68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16381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390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</a:t>
            </a:r>
            <a:endParaRPr lang="nl-BE" sz="2400"/>
          </a:p>
        </p:txBody>
      </p:sp>
      <p:sp>
        <p:nvSpPr>
          <p:cNvPr id="26" name="Tekstvak 25"/>
          <p:cNvSpPr txBox="1"/>
          <p:nvPr/>
        </p:nvSpPr>
        <p:spPr>
          <a:xfrm>
            <a:off x="487707" y="1041384"/>
            <a:ext cx="4355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smtClean="0">
                <a:solidFill>
                  <a:srgbClr val="C00000"/>
                </a:solidFill>
              </a:rPr>
              <a:t>Aankoop machine wordt betaald</a:t>
            </a:r>
            <a:endParaRPr lang="nl-BE" sz="2400" b="1" i="1">
              <a:solidFill>
                <a:srgbClr val="C00000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78481" y="37528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2520" y="37528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07962" y="35510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53818" y="3396633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4110</a:t>
            </a:r>
          </a:p>
          <a:p>
            <a:pPr algn="ctr"/>
            <a:r>
              <a:rPr lang="nl-BE" sz="1000" smtClean="0"/>
              <a:t>BTW op aankopen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3563" y="38583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26 250</a:t>
            </a:r>
            <a:endParaRPr lang="nl-BE" sz="1000"/>
          </a:p>
        </p:txBody>
      </p:sp>
      <p:sp>
        <p:nvSpPr>
          <p:cNvPr id="61" name="Tekstvak 60"/>
          <p:cNvSpPr txBox="1"/>
          <p:nvPr/>
        </p:nvSpPr>
        <p:spPr>
          <a:xfrm>
            <a:off x="1865293" y="35510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74671" y="497205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108710" y="497205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04152" y="477029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6" name="Tekstvak 45"/>
          <p:cNvSpPr txBox="1"/>
          <p:nvPr/>
        </p:nvSpPr>
        <p:spPr>
          <a:xfrm>
            <a:off x="1872923" y="477029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7" name="Tekstvak 46"/>
          <p:cNvSpPr txBox="1"/>
          <p:nvPr/>
        </p:nvSpPr>
        <p:spPr>
          <a:xfrm>
            <a:off x="897862" y="4615833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550</a:t>
            </a:r>
          </a:p>
          <a:p>
            <a:pPr algn="ctr"/>
            <a:r>
              <a:rPr lang="nl-BE" sz="1000" smtClean="0"/>
              <a:t>Bank</a:t>
            </a:r>
            <a:endParaRPr lang="nl-BE" sz="1000"/>
          </a:p>
        </p:txBody>
      </p:sp>
      <p:sp>
        <p:nvSpPr>
          <p:cNvPr id="48" name="Tekstvak 47"/>
          <p:cNvSpPr txBox="1"/>
          <p:nvPr/>
        </p:nvSpPr>
        <p:spPr>
          <a:xfrm>
            <a:off x="289753" y="507759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sp>
        <p:nvSpPr>
          <p:cNvPr id="69" name="Tekstvak 68"/>
          <p:cNvSpPr txBox="1"/>
          <p:nvPr/>
        </p:nvSpPr>
        <p:spPr>
          <a:xfrm>
            <a:off x="1226641" y="507759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151 250</a:t>
            </a:r>
            <a:endParaRPr lang="nl-BE" sz="1000"/>
          </a:p>
        </p:txBody>
      </p:sp>
      <p:sp>
        <p:nvSpPr>
          <p:cNvPr id="58" name="Tekstvak 57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20019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/>
          <p:cNvSpPr txBox="1"/>
          <p:nvPr/>
        </p:nvSpPr>
        <p:spPr>
          <a:xfrm>
            <a:off x="424121" y="278969"/>
            <a:ext cx="735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Boekhoudkundige verwerking: afsluiting van het boekjaar</a:t>
            </a:r>
            <a:endParaRPr lang="nl-BE" sz="2400"/>
          </a:p>
        </p:txBody>
      </p:sp>
      <p:sp>
        <p:nvSpPr>
          <p:cNvPr id="26" name="Tekstvak 25"/>
          <p:cNvSpPr txBox="1"/>
          <p:nvPr/>
        </p:nvSpPr>
        <p:spPr>
          <a:xfrm>
            <a:off x="434231" y="794380"/>
            <a:ext cx="5984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smtClean="0">
                <a:solidFill>
                  <a:srgbClr val="C00000"/>
                </a:solidFill>
              </a:rPr>
              <a:t>(1) afschrijving op de installatie</a:t>
            </a:r>
          </a:p>
          <a:p>
            <a:r>
              <a:rPr lang="nl-BE" sz="2400" b="1" i="1" smtClean="0">
                <a:solidFill>
                  <a:srgbClr val="00B050"/>
                </a:solidFill>
              </a:rPr>
              <a:t>(2) afboeking van de kapitaalsubsidie</a:t>
            </a:r>
            <a:r>
              <a:rPr lang="nl-BE" smtClean="0"/>
              <a:t>   (753 - 73)</a:t>
            </a:r>
            <a:endParaRPr lang="nl-BE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24121" y="2123268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138766" y="2123268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4652575" y="2120685"/>
            <a:ext cx="377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367220" y="2120685"/>
            <a:ext cx="0" cy="323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48379" y="1836105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actief</a:t>
            </a:r>
            <a:endParaRPr lang="nl-BE" sz="1400"/>
          </a:p>
        </p:txBody>
      </p:sp>
      <p:sp>
        <p:nvSpPr>
          <p:cNvPr id="34" name="Tekstvak 33"/>
          <p:cNvSpPr txBox="1"/>
          <p:nvPr/>
        </p:nvSpPr>
        <p:spPr>
          <a:xfrm>
            <a:off x="3590346" y="184573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passief</a:t>
            </a:r>
            <a:endParaRPr lang="nl-BE" sz="1400"/>
          </a:p>
        </p:txBody>
      </p:sp>
      <p:sp>
        <p:nvSpPr>
          <p:cNvPr id="35" name="Tekstvak 34"/>
          <p:cNvSpPr txBox="1"/>
          <p:nvPr/>
        </p:nvSpPr>
        <p:spPr>
          <a:xfrm>
            <a:off x="4546843" y="1836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6</a:t>
            </a:r>
            <a:endParaRPr lang="nl-BE" sz="1400"/>
          </a:p>
        </p:txBody>
      </p:sp>
      <p:sp>
        <p:nvSpPr>
          <p:cNvPr id="36" name="Tekstvak 35"/>
          <p:cNvSpPr txBox="1"/>
          <p:nvPr/>
        </p:nvSpPr>
        <p:spPr>
          <a:xfrm>
            <a:off x="8139097" y="1834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7</a:t>
            </a:r>
            <a:endParaRPr lang="nl-BE" sz="1400"/>
          </a:p>
        </p:txBody>
      </p:sp>
      <p:sp>
        <p:nvSpPr>
          <p:cNvPr id="37" name="Tekstvak 36"/>
          <p:cNvSpPr txBox="1"/>
          <p:nvPr/>
        </p:nvSpPr>
        <p:spPr>
          <a:xfrm>
            <a:off x="1764743" y="17800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Balans</a:t>
            </a:r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5969746" y="1814952"/>
            <a:ext cx="101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Res. Rek.</a:t>
            </a:r>
            <a:endParaRPr lang="nl-BE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174671" y="26174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1108710" y="2617470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04152" y="24157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4" name="Tekstvak 43"/>
          <p:cNvSpPr txBox="1"/>
          <p:nvPr/>
        </p:nvSpPr>
        <p:spPr>
          <a:xfrm>
            <a:off x="1872923" y="24157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9" name="Tekstvak 48"/>
          <p:cNvSpPr txBox="1"/>
          <p:nvPr/>
        </p:nvSpPr>
        <p:spPr>
          <a:xfrm>
            <a:off x="633363" y="226125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2310</a:t>
            </a:r>
          </a:p>
          <a:p>
            <a:pPr algn="ctr"/>
            <a:r>
              <a:rPr lang="nl-BE" sz="1000" smtClean="0"/>
              <a:t>Machines - AW</a:t>
            </a:r>
            <a:endParaRPr lang="nl-BE" sz="1000"/>
          </a:p>
        </p:txBody>
      </p:sp>
      <p:sp>
        <p:nvSpPr>
          <p:cNvPr id="50" name="Tekstvak 49"/>
          <p:cNvSpPr txBox="1"/>
          <p:nvPr/>
        </p:nvSpPr>
        <p:spPr>
          <a:xfrm>
            <a:off x="289753" y="272301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125 000</a:t>
            </a:r>
            <a:endParaRPr lang="nl-BE" sz="100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178481" y="450723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112520" y="450723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107962" y="430547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54" name="Tekstvak 53"/>
          <p:cNvSpPr txBox="1"/>
          <p:nvPr/>
        </p:nvSpPr>
        <p:spPr>
          <a:xfrm>
            <a:off x="553818" y="4151013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4110</a:t>
            </a:r>
          </a:p>
          <a:p>
            <a:pPr algn="ctr"/>
            <a:r>
              <a:rPr lang="nl-BE" sz="1000" smtClean="0"/>
              <a:t>BTW op aankopen</a:t>
            </a:r>
            <a:endParaRPr lang="nl-BE" sz="1000"/>
          </a:p>
        </p:txBody>
      </p:sp>
      <p:sp>
        <p:nvSpPr>
          <p:cNvPr id="55" name="Tekstvak 54"/>
          <p:cNvSpPr txBox="1"/>
          <p:nvPr/>
        </p:nvSpPr>
        <p:spPr>
          <a:xfrm>
            <a:off x="293563" y="461277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26 250</a:t>
            </a:r>
            <a:endParaRPr lang="nl-BE" sz="1000"/>
          </a:p>
        </p:txBody>
      </p:sp>
      <p:sp>
        <p:nvSpPr>
          <p:cNvPr id="61" name="Tekstvak 60"/>
          <p:cNvSpPr txBox="1"/>
          <p:nvPr/>
        </p:nvSpPr>
        <p:spPr>
          <a:xfrm>
            <a:off x="1865293" y="430547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4" name="Tekstvak 63"/>
          <p:cNvSpPr txBox="1"/>
          <p:nvPr/>
        </p:nvSpPr>
        <p:spPr>
          <a:xfrm>
            <a:off x="2185943" y="243808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74671" y="533781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108710" y="533781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04152" y="513605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46" name="Tekstvak 45"/>
          <p:cNvSpPr txBox="1"/>
          <p:nvPr/>
        </p:nvSpPr>
        <p:spPr>
          <a:xfrm>
            <a:off x="1872923" y="513605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47" name="Tekstvak 46"/>
          <p:cNvSpPr txBox="1"/>
          <p:nvPr/>
        </p:nvSpPr>
        <p:spPr>
          <a:xfrm>
            <a:off x="897862" y="4981593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550</a:t>
            </a:r>
          </a:p>
          <a:p>
            <a:pPr algn="ctr"/>
            <a:r>
              <a:rPr lang="nl-BE" sz="1000" smtClean="0"/>
              <a:t>Bank</a:t>
            </a:r>
            <a:endParaRPr lang="nl-BE" sz="1000"/>
          </a:p>
        </p:txBody>
      </p:sp>
      <p:sp>
        <p:nvSpPr>
          <p:cNvPr id="48" name="Tekstvak 47"/>
          <p:cNvSpPr txBox="1"/>
          <p:nvPr/>
        </p:nvSpPr>
        <p:spPr>
          <a:xfrm>
            <a:off x="289753" y="544335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2256462" y="263983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190501" y="263983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3954714" y="243808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0" name="Tekstvak 59"/>
          <p:cNvSpPr txBox="1"/>
          <p:nvPr/>
        </p:nvSpPr>
        <p:spPr>
          <a:xfrm>
            <a:off x="2692823" y="2242671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15</a:t>
            </a:r>
          </a:p>
          <a:p>
            <a:pPr algn="ctr"/>
            <a:r>
              <a:rPr lang="nl-BE" sz="1000" smtClean="0"/>
              <a:t>Kapitaalsubsidie</a:t>
            </a:r>
            <a:endParaRPr lang="nl-BE" sz="1000"/>
          </a:p>
        </p:txBody>
      </p:sp>
      <p:sp>
        <p:nvSpPr>
          <p:cNvPr id="68" name="Tekstvak 67"/>
          <p:cNvSpPr txBox="1"/>
          <p:nvPr/>
        </p:nvSpPr>
        <p:spPr>
          <a:xfrm>
            <a:off x="3389318" y="272328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25 000</a:t>
            </a:r>
            <a:endParaRPr lang="nl-BE" sz="1000"/>
          </a:p>
        </p:txBody>
      </p:sp>
      <p:sp>
        <p:nvSpPr>
          <p:cNvPr id="69" name="Tekstvak 68"/>
          <p:cNvSpPr txBox="1"/>
          <p:nvPr/>
        </p:nvSpPr>
        <p:spPr>
          <a:xfrm>
            <a:off x="1226641" y="544335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151 250</a:t>
            </a:r>
            <a:endParaRPr lang="nl-BE" sz="1000"/>
          </a:p>
        </p:txBody>
      </p:sp>
      <p:cxnSp>
        <p:nvCxnSpPr>
          <p:cNvPr id="58" name="Rechte verbindingslijn 57"/>
          <p:cNvCxnSpPr/>
          <p:nvPr/>
        </p:nvCxnSpPr>
        <p:spPr>
          <a:xfrm>
            <a:off x="178481" y="3684270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112520" y="3684270"/>
            <a:ext cx="0" cy="35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107962" y="3482513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sp>
        <p:nvSpPr>
          <p:cNvPr id="65" name="Tekstvak 64"/>
          <p:cNvSpPr txBox="1"/>
          <p:nvPr/>
        </p:nvSpPr>
        <p:spPr>
          <a:xfrm>
            <a:off x="1876733" y="3482513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66" name="Tekstvak 65"/>
          <p:cNvSpPr txBox="1"/>
          <p:nvPr/>
        </p:nvSpPr>
        <p:spPr>
          <a:xfrm>
            <a:off x="460844" y="3328053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2319</a:t>
            </a:r>
          </a:p>
          <a:p>
            <a:pPr algn="ctr"/>
            <a:r>
              <a:rPr lang="nl-BE" sz="1000" smtClean="0"/>
              <a:t>Machines - geb.afschr</a:t>
            </a:r>
            <a:endParaRPr lang="nl-BE" sz="1000"/>
          </a:p>
        </p:txBody>
      </p:sp>
      <p:sp>
        <p:nvSpPr>
          <p:cNvPr id="67" name="Tekstvak 66"/>
          <p:cNvSpPr txBox="1"/>
          <p:nvPr/>
        </p:nvSpPr>
        <p:spPr>
          <a:xfrm>
            <a:off x="1288125" y="3789818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12 500</a:t>
            </a:r>
            <a:endParaRPr lang="nl-BE" sz="1000"/>
          </a:p>
        </p:txBody>
      </p:sp>
      <p:sp>
        <p:nvSpPr>
          <p:cNvPr id="70" name="Tekstvak 69"/>
          <p:cNvSpPr txBox="1"/>
          <p:nvPr/>
        </p:nvSpPr>
        <p:spPr>
          <a:xfrm>
            <a:off x="4281443" y="244189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71" name="Rechte verbindingslijn 70"/>
          <p:cNvCxnSpPr/>
          <p:nvPr/>
        </p:nvCxnSpPr>
        <p:spPr>
          <a:xfrm>
            <a:off x="4351962" y="264364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5286001" y="264364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6050214" y="244189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74" name="Tekstvak 73"/>
          <p:cNvSpPr txBox="1"/>
          <p:nvPr/>
        </p:nvSpPr>
        <p:spPr>
          <a:xfrm>
            <a:off x="4811567" y="2246481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6302</a:t>
            </a:r>
          </a:p>
          <a:p>
            <a:pPr algn="ctr"/>
            <a:r>
              <a:rPr lang="nl-BE" sz="1000" smtClean="0"/>
              <a:t>afschr. op MVA</a:t>
            </a:r>
            <a:endParaRPr lang="nl-BE" sz="1000"/>
          </a:p>
        </p:txBody>
      </p:sp>
      <p:sp>
        <p:nvSpPr>
          <p:cNvPr id="75" name="Tekstvak 74"/>
          <p:cNvSpPr txBox="1"/>
          <p:nvPr/>
        </p:nvSpPr>
        <p:spPr>
          <a:xfrm>
            <a:off x="5484818" y="272709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12 500</a:t>
            </a:r>
            <a:endParaRPr lang="nl-BE" sz="1000"/>
          </a:p>
        </p:txBody>
      </p:sp>
      <p:sp>
        <p:nvSpPr>
          <p:cNvPr id="76" name="Tekstvak 75"/>
          <p:cNvSpPr txBox="1"/>
          <p:nvPr/>
        </p:nvSpPr>
        <p:spPr>
          <a:xfrm>
            <a:off x="6468383" y="2434272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D</a:t>
            </a:r>
            <a:endParaRPr lang="nl-BE" sz="1100"/>
          </a:p>
        </p:txBody>
      </p:sp>
      <p:cxnSp>
        <p:nvCxnSpPr>
          <p:cNvPr id="77" name="Rechte verbindingslijn 76"/>
          <p:cNvCxnSpPr/>
          <p:nvPr/>
        </p:nvCxnSpPr>
        <p:spPr>
          <a:xfrm>
            <a:off x="6538902" y="2636029"/>
            <a:ext cx="1887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472941" y="2636029"/>
            <a:ext cx="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/>
          <p:cNvSpPr txBox="1"/>
          <p:nvPr/>
        </p:nvSpPr>
        <p:spPr>
          <a:xfrm>
            <a:off x="8237154" y="2434272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smtClean="0"/>
              <a:t>C</a:t>
            </a:r>
            <a:endParaRPr lang="nl-BE" sz="1100"/>
          </a:p>
        </p:txBody>
      </p:sp>
      <p:sp>
        <p:nvSpPr>
          <p:cNvPr id="80" name="Tekstvak 79"/>
          <p:cNvSpPr txBox="1"/>
          <p:nvPr/>
        </p:nvSpPr>
        <p:spPr>
          <a:xfrm>
            <a:off x="6651458" y="2238861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smtClean="0"/>
              <a:t>753</a:t>
            </a:r>
          </a:p>
          <a:p>
            <a:pPr algn="ctr"/>
            <a:r>
              <a:rPr lang="nl-BE" sz="1000" smtClean="0"/>
              <a:t>Kapitaal - en intrestsubsidies</a:t>
            </a:r>
            <a:endParaRPr lang="nl-BE" sz="1000"/>
          </a:p>
        </p:txBody>
      </p:sp>
      <p:sp>
        <p:nvSpPr>
          <p:cNvPr id="81" name="Tekstvak 80"/>
          <p:cNvSpPr txBox="1"/>
          <p:nvPr/>
        </p:nvSpPr>
        <p:spPr>
          <a:xfrm>
            <a:off x="7671758" y="2719473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2 500</a:t>
            </a:r>
            <a:endParaRPr lang="nl-BE" sz="1000"/>
          </a:p>
        </p:txBody>
      </p:sp>
      <p:sp>
        <p:nvSpPr>
          <p:cNvPr id="82" name="Tekstvak 81"/>
          <p:cNvSpPr txBox="1"/>
          <p:nvPr/>
        </p:nvSpPr>
        <p:spPr>
          <a:xfrm>
            <a:off x="2570168" y="2715663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smtClean="0"/>
              <a:t>2 500</a:t>
            </a:r>
            <a:endParaRPr lang="nl-BE" sz="100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2808374" y="3234690"/>
            <a:ext cx="510159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V="1">
            <a:off x="2790068" y="2969240"/>
            <a:ext cx="0" cy="26545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/>
          <p:nvPr/>
        </p:nvCxnSpPr>
        <p:spPr>
          <a:xfrm flipV="1">
            <a:off x="7845760" y="2972301"/>
            <a:ext cx="0" cy="26545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>
            <a:off x="1925437" y="3912928"/>
            <a:ext cx="3752959" cy="0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5678396" y="2969240"/>
            <a:ext cx="0" cy="943688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4155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3257068" y="1373105"/>
            <a:ext cx="2516686" cy="788670"/>
          </a:xfrm>
          <a:prstGeom prst="roundRect">
            <a:avLst/>
          </a:prstGeom>
          <a:solidFill>
            <a:srgbClr val="C00000">
              <a:alpha val="1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smtClean="0">
                <a:solidFill>
                  <a:schemeClr val="tx1"/>
                </a:solidFill>
              </a:rPr>
              <a:t>VZW</a:t>
            </a:r>
            <a:endParaRPr lang="nl-BE" sz="2800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598473" y="640777"/>
            <a:ext cx="8060872" cy="520576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/>
          <p:cNvSpPr txBox="1"/>
          <p:nvPr/>
        </p:nvSpPr>
        <p:spPr>
          <a:xfrm>
            <a:off x="1000026" y="716399"/>
            <a:ext cx="703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/>
              <a:t>(minimum) genormaliseerd rekening(en)stelsel of MAR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98473" y="2542783"/>
            <a:ext cx="688169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/>
              <a:t>Sinds 1 januari 2006 </a:t>
            </a:r>
            <a:endParaRPr lang="nl-BE" smtClean="0"/>
          </a:p>
          <a:p>
            <a:r>
              <a:rPr lang="nl-BE" smtClean="0"/>
              <a:t>is </a:t>
            </a:r>
            <a:r>
              <a:rPr lang="nl-BE"/>
              <a:t>er voor </a:t>
            </a:r>
            <a:r>
              <a:rPr lang="nl-BE" smtClean="0"/>
              <a:t>vzw's</a:t>
            </a:r>
            <a:r>
              <a:rPr lang="nl-BE"/>
              <a:t>, verenigingen zonder winstoogmerk, </a:t>
            </a:r>
            <a:endParaRPr lang="nl-BE" smtClean="0"/>
          </a:p>
          <a:p>
            <a:r>
              <a:rPr lang="nl-BE" smtClean="0"/>
              <a:t>een </a:t>
            </a:r>
            <a:r>
              <a:rPr lang="nl-BE"/>
              <a:t>nieuwe boekhoudwetgeving, </a:t>
            </a:r>
            <a:endParaRPr lang="nl-BE" smtClean="0"/>
          </a:p>
          <a:p>
            <a:r>
              <a:rPr lang="nl-BE" smtClean="0"/>
              <a:t>die </a:t>
            </a:r>
            <a:r>
              <a:rPr lang="nl-BE"/>
              <a:t>een eigen minimum genormaliseerd rekeningstelsel oplegt. </a:t>
            </a:r>
            <a:endParaRPr lang="nl-BE" smtClean="0"/>
          </a:p>
          <a:p>
            <a:endParaRPr lang="nl-BE"/>
          </a:p>
          <a:p>
            <a:r>
              <a:rPr lang="nl-BE" smtClean="0"/>
              <a:t>Het </a:t>
            </a:r>
            <a:r>
              <a:rPr lang="nl-BE"/>
              <a:t>grote verschil met het klassieke rekeningensysteem </a:t>
            </a:r>
            <a:endParaRPr lang="nl-BE" smtClean="0"/>
          </a:p>
          <a:p>
            <a:r>
              <a:rPr lang="nl-BE" smtClean="0"/>
              <a:t>is </a:t>
            </a:r>
            <a:r>
              <a:rPr lang="nl-BE"/>
              <a:t>de invoering van een nieuwe categorie in de opbrengsten, </a:t>
            </a:r>
            <a:endParaRPr lang="nl-BE" smtClean="0"/>
          </a:p>
          <a:p>
            <a:r>
              <a:rPr lang="nl-BE" smtClean="0"/>
              <a:t>namelijk </a:t>
            </a:r>
            <a:r>
              <a:rPr lang="nl-BE"/>
              <a:t>**</a:t>
            </a:r>
            <a:r>
              <a:rPr lang="nl-BE" b="1">
                <a:solidFill>
                  <a:srgbClr val="C00000"/>
                </a:solidFill>
              </a:rPr>
              <a:t>73 Lidgelden, Legaten en subsidies </a:t>
            </a:r>
            <a:endParaRPr lang="nl-BE" b="1" smtClean="0">
              <a:solidFill>
                <a:srgbClr val="C00000"/>
              </a:solidFill>
            </a:endParaRPr>
          </a:p>
          <a:p>
            <a:r>
              <a:rPr lang="nl-BE" smtClean="0"/>
              <a:t>en </a:t>
            </a:r>
            <a:r>
              <a:rPr lang="nl-BE"/>
              <a:t>het afschaffen van de rekening **</a:t>
            </a:r>
            <a:r>
              <a:rPr lang="nl-BE" b="1">
                <a:solidFill>
                  <a:srgbClr val="C00000"/>
                </a:solidFill>
              </a:rPr>
              <a:t>753 Kapitaal- en interestsubsidies</a:t>
            </a:r>
            <a:r>
              <a:rPr lang="nl-BE"/>
              <a:t>, </a:t>
            </a:r>
            <a:endParaRPr lang="nl-BE" smtClean="0"/>
          </a:p>
          <a:p>
            <a:r>
              <a:rPr lang="nl-BE" smtClean="0"/>
              <a:t>die </a:t>
            </a:r>
            <a:r>
              <a:rPr lang="nl-BE"/>
              <a:t>wordt geïntegreerd in de categorie **73. </a:t>
            </a:r>
            <a:endParaRPr lang="nl-BE" smtClean="0"/>
          </a:p>
          <a:p>
            <a:endParaRPr lang="nl-BE"/>
          </a:p>
          <a:p>
            <a:r>
              <a:rPr lang="nl-BE" smtClean="0"/>
              <a:t>Voor </a:t>
            </a:r>
            <a:r>
              <a:rPr lang="nl-BE"/>
              <a:t>alle andere categorieën volgt het systeem de indeling </a:t>
            </a:r>
            <a:endParaRPr lang="nl-BE" smtClean="0"/>
          </a:p>
          <a:p>
            <a:r>
              <a:rPr lang="nl-BE" smtClean="0"/>
              <a:t>die </a:t>
            </a:r>
            <a:r>
              <a:rPr lang="nl-BE"/>
              <a:t>ook geldig is voor gewone ondernemingen.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11392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32854" y="1100380"/>
            <a:ext cx="69345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/>
              <a:t>De vrijstelling is slechts definitief verworven</a:t>
            </a:r>
          </a:p>
          <a:p>
            <a:r>
              <a:rPr lang="nl-BE" smtClean="0"/>
              <a:t>als de activa waarvoor de kapitaal- of rentesubdies worden toegekend</a:t>
            </a:r>
          </a:p>
          <a:p>
            <a:r>
              <a:rPr lang="nl-BE" b="1" i="1" smtClean="0"/>
              <a:t>gedurende ten minste drie jaar </a:t>
            </a:r>
          </a:p>
          <a:p>
            <a:r>
              <a:rPr lang="nl-BE" smtClean="0"/>
              <a:t>in de vennootschap behouden blijven.</a:t>
            </a:r>
          </a:p>
          <a:p>
            <a:endParaRPr lang="nl-BE"/>
          </a:p>
          <a:p>
            <a:r>
              <a:rPr lang="nl-BE" smtClean="0"/>
              <a:t>De vrijstelling van de subsidies moet worden teuggenomen</a:t>
            </a:r>
          </a:p>
          <a:p>
            <a:r>
              <a:rPr lang="nl-BE" smtClean="0"/>
              <a:t>bij een vrijwillige vervreemding </a:t>
            </a:r>
          </a:p>
          <a:p>
            <a:r>
              <a:rPr lang="nl-BE" smtClean="0"/>
              <a:t>van het gesubsidieerde vaste activum</a:t>
            </a:r>
          </a:p>
          <a:p>
            <a:r>
              <a:rPr lang="nl-BE" smtClean="0"/>
              <a:t>binnen de eerste drie jaren van de verwerving (art 193bis, §2 WIB 1992)</a:t>
            </a:r>
          </a:p>
          <a:p>
            <a:endParaRPr lang="nl-BE"/>
          </a:p>
          <a:p>
            <a:r>
              <a:rPr lang="nl-BE" smtClean="0"/>
              <a:t>Eveneens wordt het bedrag van de voorheen vrijgestelde subsidie </a:t>
            </a:r>
          </a:p>
          <a:p>
            <a:r>
              <a:rPr lang="nl-BE" smtClean="0"/>
              <a:t>in dat geval aangemerkt als winst van het belastbaar tijdperk </a:t>
            </a:r>
          </a:p>
          <a:p>
            <a:r>
              <a:rPr lang="nl-BE" smtClean="0"/>
              <a:t>waarin de vervreemding plaatsvond.  </a:t>
            </a:r>
          </a:p>
          <a:p>
            <a:r>
              <a:rPr lang="nl-BE" smtClean="0"/>
              <a:t>(= dus de gehele kapitaalsubsidie wordt belast)</a:t>
            </a:r>
          </a:p>
          <a:p>
            <a:endParaRPr lang="nl-BE" smtClean="0"/>
          </a:p>
          <a:p>
            <a:endParaRPr lang="nl-BE"/>
          </a:p>
        </p:txBody>
      </p:sp>
      <p:sp>
        <p:nvSpPr>
          <p:cNvPr id="3" name="Tekstvak 2"/>
          <p:cNvSpPr txBox="1"/>
          <p:nvPr/>
        </p:nvSpPr>
        <p:spPr>
          <a:xfrm>
            <a:off x="209725" y="6459523"/>
            <a:ext cx="1522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www.claessens.be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18292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7260</TotalTime>
  <Words>778</Words>
  <Application>Microsoft Office PowerPoint</Application>
  <PresentationFormat>Diavoorstelling (4:3)</PresentationFormat>
  <Paragraphs>315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Hendrik Claessens</dc:creator>
  <cp:lastModifiedBy>Hendrik Claessens</cp:lastModifiedBy>
  <cp:revision>304</cp:revision>
  <dcterms:created xsi:type="dcterms:W3CDTF">2013-11-13T09:09:02Z</dcterms:created>
  <dcterms:modified xsi:type="dcterms:W3CDTF">2015-11-17T08:13:17Z</dcterms:modified>
</cp:coreProperties>
</file>