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2"/>
  </p:notesMasterIdLst>
  <p:sldIdLst>
    <p:sldId id="349" r:id="rId2"/>
    <p:sldId id="350" r:id="rId3"/>
    <p:sldId id="420" r:id="rId4"/>
    <p:sldId id="351" r:id="rId5"/>
    <p:sldId id="483" r:id="rId6"/>
    <p:sldId id="490" r:id="rId7"/>
    <p:sldId id="491" r:id="rId8"/>
    <p:sldId id="485" r:id="rId9"/>
    <p:sldId id="487" r:id="rId10"/>
    <p:sldId id="486" r:id="rId11"/>
    <p:sldId id="352" r:id="rId12"/>
    <p:sldId id="426" r:id="rId13"/>
    <p:sldId id="427" r:id="rId14"/>
    <p:sldId id="428" r:id="rId15"/>
    <p:sldId id="461" r:id="rId16"/>
    <p:sldId id="468" r:id="rId17"/>
    <p:sldId id="359" r:id="rId18"/>
    <p:sldId id="467" r:id="rId19"/>
    <p:sldId id="360" r:id="rId20"/>
    <p:sldId id="361" r:id="rId21"/>
  </p:sldIdLst>
  <p:sldSz cx="9144000" cy="6858000" type="screen4x3"/>
  <p:notesSz cx="6877050" cy="1000125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369D972A-0A0B-4DAE-B009-13B6DE86FF0E}" type="datetimeFigureOut">
              <a:rPr lang="nl-BE" smtClean="0"/>
              <a:pPr/>
              <a:t>11/05/2017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F5AAB44-C607-484C-B6E0-2BF1BBC1E538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772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98E52-1286-4ED2-BDDF-7679B57A7AF9}" type="slidenum">
              <a:rPr lang="nl-NL" smtClean="0">
                <a:latin typeface="Arial" pitchFamily="34" charset="0"/>
              </a:rPr>
              <a:pPr/>
              <a:t>17</a:t>
            </a:fld>
            <a:endParaRPr lang="nl-NL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2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9F138-286E-4F32-B8A9-44789DDD4FF2}" type="slidenum">
              <a:rPr lang="nl-NL" smtClean="0">
                <a:latin typeface="Arial" pitchFamily="34" charset="0"/>
              </a:rPr>
              <a:pPr/>
              <a:t>19</a:t>
            </a:fld>
            <a:endParaRPr lang="nl-NL" smtClean="0">
              <a:latin typeface="Arial" pitchFamily="34" charset="0"/>
            </a:endParaRPr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365" y="4749862"/>
            <a:ext cx="5042321" cy="4500725"/>
          </a:xfrm>
          <a:noFill/>
          <a:ln/>
        </p:spPr>
        <p:txBody>
          <a:bodyPr/>
          <a:lstStyle/>
          <a:p>
            <a:pPr eaLnBrk="1" hangingPunct="1"/>
            <a:endParaRPr lang="nl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23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5125D-AAEB-40D5-AA98-9E6402769870}" type="slidenum">
              <a:rPr lang="nl-NL" smtClean="0">
                <a:latin typeface="Arial" pitchFamily="34" charset="0"/>
              </a:rPr>
              <a:pPr/>
              <a:t>20</a:t>
            </a:fld>
            <a:endParaRPr lang="nl-NL" smtClean="0">
              <a:latin typeface="Arial" pitchFamily="34" charset="0"/>
            </a:endParaRPr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365" y="4749862"/>
            <a:ext cx="5042321" cy="4500725"/>
          </a:xfrm>
          <a:noFill/>
          <a:ln/>
        </p:spPr>
        <p:txBody>
          <a:bodyPr/>
          <a:lstStyle/>
          <a:p>
            <a:pPr eaLnBrk="1" hangingPunct="1"/>
            <a:endParaRPr lang="nl-B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0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059832" y="6309320"/>
            <a:ext cx="3571900" cy="365125"/>
          </a:xfrm>
        </p:spPr>
        <p:txBody>
          <a:bodyPr/>
          <a:lstStyle>
            <a:lvl1pPr algn="ctr">
              <a:defRPr sz="900" i="1"/>
            </a:lvl1pPr>
          </a:lstStyle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971600" y="6381328"/>
            <a:ext cx="1296144" cy="365125"/>
          </a:xfrm>
        </p:spPr>
        <p:txBody>
          <a:bodyPr/>
          <a:lstStyle>
            <a:lvl1pPr>
              <a:defRPr sz="900" i="1"/>
            </a:lvl1pPr>
          </a:lstStyle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i="1"/>
            </a:lvl1pPr>
          </a:lstStyle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MainContent_imgBook" descr="Commercieel budgetteren toegepast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26237"/>
            <a:ext cx="864096" cy="11317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2758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67944" y="6356350"/>
            <a:ext cx="1951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28384" y="6356350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03809-8C2F-4D01-8020-FCFFE41F44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-werkblad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-werkblad2.xls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be/url?sa=i&amp;source=images&amp;cd=&amp;cad=rja&amp;docid=x37kXaP3kZ8QSM&amp;tbnid=jIOENWoOX9o8YM:&amp;ved=0CAgQjRwwAA&amp;url=http://nl.wikipedia.org/wiki/Gevaarsymbool&amp;ei=mwmJUvDbOoap7QaRi4GgAg&amp;psig=AFQjCNG5txs0XuMFiShrVkrVfhE2k9-DaA&amp;ust=13847990040289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Kostprijs van het product?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Kostendrager</a:t>
            </a:r>
            <a:r>
              <a:rPr lang="nl-BE" dirty="0" smtClean="0"/>
              <a:t> is een product(groep) die de kosten ‘dragen’ waarvan de kostprijs moet berekend worden.</a:t>
            </a:r>
          </a:p>
          <a:p>
            <a:pPr lvl="1"/>
            <a:r>
              <a:rPr lang="nl-BE" dirty="0" smtClean="0"/>
              <a:t>Afgewerkt product</a:t>
            </a:r>
          </a:p>
          <a:p>
            <a:pPr lvl="1"/>
            <a:r>
              <a:rPr lang="nl-BE" dirty="0" smtClean="0"/>
              <a:t>Stuk ‘afgewerkt’ product</a:t>
            </a:r>
          </a:p>
          <a:p>
            <a:pPr lvl="1"/>
            <a:r>
              <a:rPr lang="nl-BE" dirty="0" smtClean="0"/>
              <a:t>Een uur dienstverlening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800" dirty="0"/>
              <a:t>Praktijkvoorbeeld: </a:t>
            </a:r>
            <a:r>
              <a:rPr lang="nl-BE" sz="2800" dirty="0" err="1"/>
              <a:t>Historia</a:t>
            </a:r>
            <a:r>
              <a:rPr lang="nl-BE" sz="2800" dirty="0"/>
              <a:t> </a:t>
            </a:r>
            <a:r>
              <a:rPr lang="nl-BE" sz="2800" dirty="0" smtClean="0"/>
              <a:t>International nv</a:t>
            </a:r>
            <a:br>
              <a:rPr lang="nl-BE" sz="2800" dirty="0" smtClean="0"/>
            </a:br>
            <a:r>
              <a:rPr lang="nl-BE" sz="2400" dirty="0" smtClean="0"/>
              <a:t>rentabiliteitsanalyse voor meerdere producten</a:t>
            </a:r>
            <a:r>
              <a:rPr lang="nl-BE" sz="2400" dirty="0"/>
              <a:t/>
            </a:r>
            <a:br>
              <a:rPr lang="nl-BE" sz="2400" dirty="0"/>
            </a:br>
            <a:r>
              <a:rPr lang="nl-BE" sz="2400" dirty="0" err="1" smtClean="0"/>
              <a:t>bordboek</a:t>
            </a:r>
            <a:r>
              <a:rPr lang="nl-BE" sz="2400" dirty="0" smtClean="0"/>
              <a:t> pag. 103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Meerdere producten !</a:t>
            </a:r>
          </a:p>
          <a:p>
            <a:r>
              <a:rPr lang="nl-BE" dirty="0" smtClean="0"/>
              <a:t>Belang van contributiemarge !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9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600" dirty="0" smtClean="0"/>
              <a:t>Voorbeeld ( handboek pag. 103)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err="1" smtClean="0"/>
              <a:t>Historia</a:t>
            </a:r>
            <a:r>
              <a:rPr lang="nl-BE" dirty="0" smtClean="0"/>
              <a:t> International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11</a:t>
            </a:fld>
            <a:endParaRPr lang="nl-BE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graphicFrame>
        <p:nvGraphicFramePr>
          <p:cNvPr id="114689" name="Object 1"/>
          <p:cNvGraphicFramePr>
            <a:graphicFrameLocks noChangeAspect="1"/>
          </p:cNvGraphicFramePr>
          <p:nvPr/>
        </p:nvGraphicFramePr>
        <p:xfrm>
          <a:off x="485800" y="2132856"/>
          <a:ext cx="8172400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7" name="Werkblad" r:id="rId4" imgW="5772201" imgH="1152457" progId="Excel.Sheet.12">
                  <p:embed/>
                </p:oleObj>
              </mc:Choice>
              <mc:Fallback>
                <p:oleObj name="Werkblad" r:id="rId4" imgW="5772201" imgH="1152457" progId="Excel.Shee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800" y="2132856"/>
                        <a:ext cx="8172400" cy="2448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Wolkvormige toelichting 8"/>
          <p:cNvSpPr/>
          <p:nvPr/>
        </p:nvSpPr>
        <p:spPr>
          <a:xfrm>
            <a:off x="2555776" y="4869160"/>
            <a:ext cx="4824536" cy="1008112"/>
          </a:xfrm>
          <a:prstGeom prst="cloudCallout">
            <a:avLst>
              <a:gd name="adj1" fmla="val 65638"/>
              <a:gd name="adj2" fmla="val -932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Wat zijn de voordelen van </a:t>
            </a:r>
            <a:r>
              <a:rPr lang="nl-BE" b="1" dirty="0" err="1" smtClean="0"/>
              <a:t>contributiemarge-berekeningen</a:t>
            </a:r>
            <a:r>
              <a:rPr lang="nl-BE" b="1" dirty="0" smtClean="0"/>
              <a:t>?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 (pag. 103)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12</a:t>
            </a:fld>
            <a:endParaRPr lang="nl-BE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graphicFrame>
        <p:nvGraphicFramePr>
          <p:cNvPr id="114689" name="Object 1"/>
          <p:cNvGraphicFramePr>
            <a:graphicFrameLocks noChangeAspect="1"/>
          </p:cNvGraphicFramePr>
          <p:nvPr/>
        </p:nvGraphicFramePr>
        <p:xfrm>
          <a:off x="485800" y="2132856"/>
          <a:ext cx="8172400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42" name="Werkblad" r:id="rId4" imgW="5772201" imgH="1152457" progId="Excel.Sheet.12">
                  <p:embed/>
                </p:oleObj>
              </mc:Choice>
              <mc:Fallback>
                <p:oleObj name="Werkblad" r:id="rId4" imgW="5772201" imgH="1152457" progId="Excel.Shee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800" y="2132856"/>
                        <a:ext cx="8172400" cy="2448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Wolkvormige toelichting 8"/>
          <p:cNvSpPr/>
          <p:nvPr/>
        </p:nvSpPr>
        <p:spPr>
          <a:xfrm>
            <a:off x="2555776" y="4869160"/>
            <a:ext cx="4824536" cy="1008112"/>
          </a:xfrm>
          <a:prstGeom prst="cloudCallout">
            <a:avLst>
              <a:gd name="adj1" fmla="val 65638"/>
              <a:gd name="adj2" fmla="val -932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Hoe berekenen we nu het B.E.P.?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B.E.P. berekenen met meerdere productgroepen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 smtClean="0"/>
              <a:t>De vaste verkoopkosten/maand = € 3.521.000,00</a:t>
            </a:r>
          </a:p>
          <a:p>
            <a:r>
              <a:rPr lang="nl-BE" sz="2000" dirty="0" smtClean="0"/>
              <a:t>4 productlijnen: handtassen, schoenen, kledij, boekentassen</a:t>
            </a:r>
          </a:p>
          <a:p>
            <a:r>
              <a:rPr lang="nl-BE" sz="2000" dirty="0" smtClean="0"/>
              <a:t>De </a:t>
            </a:r>
            <a:r>
              <a:rPr lang="nl-BE" sz="2000" b="1" dirty="0" smtClean="0">
                <a:solidFill>
                  <a:srgbClr val="C00000"/>
                </a:solidFill>
              </a:rPr>
              <a:t>contributie</a:t>
            </a:r>
            <a:r>
              <a:rPr lang="nl-BE" sz="2000" dirty="0" smtClean="0"/>
              <a:t> per productgroep is bekend!</a:t>
            </a:r>
          </a:p>
          <a:p>
            <a:r>
              <a:rPr lang="nl-BE" sz="2000" dirty="0" smtClean="0"/>
              <a:t>Sommatie van de gewogen contributiemarges:</a:t>
            </a:r>
          </a:p>
          <a:p>
            <a:pPr lvl="1"/>
            <a:r>
              <a:rPr lang="nl-BE" sz="1800" dirty="0" smtClean="0"/>
              <a:t>Handtassen: 11 x 56% = 6,16%</a:t>
            </a:r>
          </a:p>
          <a:p>
            <a:pPr lvl="1"/>
            <a:r>
              <a:rPr lang="nl-BE" sz="1800" dirty="0" smtClean="0"/>
              <a:t>Schoenen: 7 x 16% = 1,12%</a:t>
            </a:r>
          </a:p>
          <a:p>
            <a:pPr lvl="1"/>
            <a:r>
              <a:rPr lang="nl-BE" sz="1800" dirty="0" smtClean="0"/>
              <a:t>Kledij: 22 x 23% = 5,06%</a:t>
            </a:r>
          </a:p>
          <a:p>
            <a:pPr lvl="1"/>
            <a:r>
              <a:rPr lang="nl-BE" sz="1800" dirty="0" smtClean="0"/>
              <a:t>Boekentassen: 17 x 4% = 0,68%</a:t>
            </a:r>
          </a:p>
          <a:p>
            <a:r>
              <a:rPr lang="nl-BE" sz="2200" dirty="0" smtClean="0"/>
              <a:t>BEP = C/(</a:t>
            </a:r>
            <a:r>
              <a:rPr lang="nl-BE" sz="2200" dirty="0" err="1" smtClean="0"/>
              <a:t>p-v</a:t>
            </a:r>
            <a:r>
              <a:rPr lang="nl-BE" sz="2200" dirty="0" smtClean="0"/>
              <a:t>) = € 3.521.000,00/ 13,02% = 27.043.010,75 €</a:t>
            </a:r>
          </a:p>
          <a:p>
            <a:r>
              <a:rPr lang="nl-BE" sz="2200" b="1" i="1" dirty="0" smtClean="0"/>
              <a:t>Hoeveel bedraagt de veiligheidsmarge voor de maand maart?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13</a:t>
            </a:fld>
            <a:endParaRPr lang="nl-BE"/>
          </a:p>
        </p:txBody>
      </p:sp>
      <p:sp>
        <p:nvSpPr>
          <p:cNvPr id="7" name="Rechteraccolade 6"/>
          <p:cNvSpPr/>
          <p:nvPr/>
        </p:nvSpPr>
        <p:spPr>
          <a:xfrm>
            <a:off x="4644008" y="3068960"/>
            <a:ext cx="432048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/>
          <p:cNvSpPr txBox="1"/>
          <p:nvPr/>
        </p:nvSpPr>
        <p:spPr>
          <a:xfrm>
            <a:off x="5148064" y="3501008"/>
            <a:ext cx="10081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 smtClean="0"/>
              <a:t>13,02%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B.E.P. berekenen met meerdere productgroepen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 smtClean="0"/>
              <a:t>De vaste verkoopkosten/maand = € 3.521.000,00</a:t>
            </a:r>
          </a:p>
          <a:p>
            <a:r>
              <a:rPr lang="nl-BE" sz="2000" dirty="0" smtClean="0"/>
              <a:t>4 productlijnen: handtassen, schoenen, kledij, boekentassen</a:t>
            </a:r>
          </a:p>
          <a:p>
            <a:r>
              <a:rPr lang="nl-BE" sz="2000" dirty="0" smtClean="0"/>
              <a:t>De contributie per productgroep is bekend!</a:t>
            </a:r>
          </a:p>
          <a:p>
            <a:r>
              <a:rPr lang="nl-BE" sz="2000" dirty="0" smtClean="0"/>
              <a:t>Sommatie van de</a:t>
            </a:r>
            <a:r>
              <a:rPr lang="nl-BE" sz="2000" u="sng" dirty="0" smtClean="0"/>
              <a:t> gewogen </a:t>
            </a:r>
            <a:r>
              <a:rPr lang="nl-BE" sz="2000" dirty="0" smtClean="0"/>
              <a:t>contributiemarges:</a:t>
            </a:r>
          </a:p>
          <a:p>
            <a:pPr lvl="1"/>
            <a:r>
              <a:rPr lang="nl-BE" sz="1800" dirty="0" smtClean="0"/>
              <a:t>Handtassen: 11 x 56% = 6,16%</a:t>
            </a:r>
          </a:p>
          <a:p>
            <a:pPr lvl="1"/>
            <a:r>
              <a:rPr lang="nl-BE" sz="1800" dirty="0" smtClean="0"/>
              <a:t>Schoenen: 7 x 16% = 1,12%</a:t>
            </a:r>
          </a:p>
          <a:p>
            <a:pPr lvl="1"/>
            <a:r>
              <a:rPr lang="nl-BE" sz="1800" dirty="0" smtClean="0"/>
              <a:t>Kledij: 22 x 23% = 5,06%</a:t>
            </a:r>
          </a:p>
          <a:p>
            <a:pPr lvl="1"/>
            <a:r>
              <a:rPr lang="nl-BE" sz="1800" dirty="0" smtClean="0"/>
              <a:t>Boekentassen: 17 x 4% = 0,68%</a:t>
            </a:r>
          </a:p>
          <a:p>
            <a:r>
              <a:rPr lang="nl-BE" sz="2200" dirty="0" smtClean="0"/>
              <a:t>BEP = C/(</a:t>
            </a:r>
            <a:r>
              <a:rPr lang="nl-BE" sz="2200" dirty="0" err="1" smtClean="0"/>
              <a:t>p-v</a:t>
            </a:r>
            <a:r>
              <a:rPr lang="nl-BE" sz="2200" dirty="0" smtClean="0"/>
              <a:t>) = € 3.521.000,00/ 13,02% = 27.043.010,75 €</a:t>
            </a:r>
          </a:p>
          <a:p>
            <a:r>
              <a:rPr lang="nl-BE" sz="2200" b="1" i="1" dirty="0" smtClean="0"/>
              <a:t>Hoeveel bedraagt de veiligheidsmarge voor de maand maart?</a:t>
            </a:r>
          </a:p>
          <a:p>
            <a:r>
              <a:rPr lang="nl-BE" sz="2200" b="1" i="1" dirty="0" smtClean="0">
                <a:solidFill>
                  <a:srgbClr val="C00000"/>
                </a:solidFill>
              </a:rPr>
              <a:t>Oplossing: € 95.444.000,00 - 27.043.010,75 € = € 68.400.989,25</a:t>
            </a:r>
            <a:endParaRPr lang="nl-BE" sz="2200" b="1" i="1" dirty="0">
              <a:solidFill>
                <a:srgbClr val="C00000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14</a:t>
            </a:fld>
            <a:endParaRPr lang="nl-BE"/>
          </a:p>
        </p:txBody>
      </p:sp>
      <p:sp>
        <p:nvSpPr>
          <p:cNvPr id="7" name="Rechteraccolade 6"/>
          <p:cNvSpPr/>
          <p:nvPr/>
        </p:nvSpPr>
        <p:spPr>
          <a:xfrm>
            <a:off x="4644008" y="3068960"/>
            <a:ext cx="432048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/>
          <p:cNvSpPr txBox="1"/>
          <p:nvPr/>
        </p:nvSpPr>
        <p:spPr>
          <a:xfrm>
            <a:off x="5148064" y="3501008"/>
            <a:ext cx="10081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 smtClean="0"/>
              <a:t>13,02%</a:t>
            </a:r>
            <a:endParaRPr lang="nl-BE" dirty="0"/>
          </a:p>
        </p:txBody>
      </p:sp>
      <p:sp>
        <p:nvSpPr>
          <p:cNvPr id="9" name="Rechthoekige toelichting 8"/>
          <p:cNvSpPr/>
          <p:nvPr/>
        </p:nvSpPr>
        <p:spPr>
          <a:xfrm>
            <a:off x="6300192" y="2564904"/>
            <a:ext cx="2411760" cy="504056"/>
          </a:xfrm>
          <a:prstGeom prst="wedgeRectCallout">
            <a:avLst>
              <a:gd name="adj1" fmla="val -71385"/>
              <a:gd name="adj2" fmla="val 1027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Weging: omzetaandeel</a:t>
            </a:r>
            <a:endParaRPr lang="nl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KOG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Minimum Order Grootte:  </a:t>
            </a:r>
          </a:p>
          <a:p>
            <a:pPr>
              <a:buNone/>
            </a:pPr>
            <a:r>
              <a:rPr lang="nl-BE" dirty="0" smtClean="0"/>
              <a:t>          omzet per order = totale kosten per order</a:t>
            </a:r>
          </a:p>
          <a:p>
            <a:r>
              <a:rPr lang="nl-BE" dirty="0" smtClean="0"/>
              <a:t>Of:</a:t>
            </a:r>
          </a:p>
          <a:p>
            <a:r>
              <a:rPr lang="nl-BE" dirty="0" smtClean="0"/>
              <a:t>Brutomarge per order = vaste (of constante) + variabele (verkoop)kosten per order</a:t>
            </a:r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15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Minimum Order Grootte</a:t>
            </a:r>
            <a:br>
              <a:rPr lang="nl-BE" dirty="0" smtClean="0"/>
            </a:br>
            <a:r>
              <a:rPr lang="nl-BE" sz="2700" i="1" dirty="0" smtClean="0"/>
              <a:t>voorbeeld pag. 124</a:t>
            </a:r>
            <a:endParaRPr lang="nl-BE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BE" sz="2000" dirty="0" smtClean="0"/>
              <a:t>Een bedrijf verwerkt gemiddeld 3.500 orders per jaar;</a:t>
            </a:r>
          </a:p>
          <a:p>
            <a:pPr lvl="0"/>
            <a:r>
              <a:rPr lang="nl-BE" sz="2000" dirty="0" smtClean="0"/>
              <a:t>De brutowinstmarge op het productassortiment bedraagt 40%;</a:t>
            </a:r>
          </a:p>
          <a:p>
            <a:pPr lvl="0"/>
            <a:r>
              <a:rPr lang="nl-BE" sz="2000" dirty="0" smtClean="0"/>
              <a:t>De variabele verkoopkosten (vracht- en transportkosten, kortingen, voorzieningen voor dubieuze debiteuren, …) zijn gebudgetteerd op 8% van de omzet;</a:t>
            </a:r>
          </a:p>
          <a:p>
            <a:pPr lvl="0"/>
            <a:r>
              <a:rPr lang="nl-BE" sz="2000" dirty="0" smtClean="0"/>
              <a:t>32% van de brutowinstmarge is bijgevolg de contributiemarge (dekking van de vaste verkoop- en algemene kosten en bijdrage aan het nettoresultaat);</a:t>
            </a:r>
          </a:p>
          <a:p>
            <a:pPr lvl="0"/>
            <a:r>
              <a:rPr lang="nl-BE" sz="2000" dirty="0" smtClean="0"/>
              <a:t>De jaarlijkse vaste verkoop- en algemene kosten bedragen: € 550.000,00;</a:t>
            </a:r>
          </a:p>
          <a:p>
            <a:pPr lvl="0"/>
            <a:r>
              <a:rPr lang="nl-BE" sz="2000" dirty="0" smtClean="0"/>
              <a:t>Per order zijn de vaste kosten bijgevolg: € 550.000,00/3.500 = € 157,14</a:t>
            </a:r>
          </a:p>
          <a:p>
            <a:pPr lvl="0"/>
            <a:r>
              <a:rPr lang="nl-BE" sz="2000" dirty="0" smtClean="0"/>
              <a:t>Het </a:t>
            </a:r>
            <a:r>
              <a:rPr lang="nl-BE" sz="2000" i="1" dirty="0" err="1" smtClean="0"/>
              <a:t>break-even</a:t>
            </a:r>
            <a:r>
              <a:rPr lang="nl-BE" sz="2000" dirty="0" smtClean="0"/>
              <a:t> punt (een order levert winst noch verlies op) compenseert 32% van het orderbedrag </a:t>
            </a:r>
            <a:r>
              <a:rPr lang="nl-BE" sz="2000" dirty="0" err="1" smtClean="0"/>
              <a:t>nl</a:t>
            </a:r>
            <a:r>
              <a:rPr lang="nl-BE" sz="2000" dirty="0" smtClean="0"/>
              <a:t>. € 157,14 – bijgevolg is het minimum bedrag: € 157,14/0,32 = € 491,07</a:t>
            </a:r>
          </a:p>
          <a:p>
            <a:endParaRPr lang="nl-BE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16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D81711-598B-42C2-B247-872B67BE55D4}" type="slidenum">
              <a:rPr lang="nl-NL" smtClean="0">
                <a:latin typeface="Arial" pitchFamily="34" charset="0"/>
              </a:rPr>
              <a:pPr/>
              <a:t>17</a:t>
            </a:fld>
            <a:endParaRPr lang="nl-NL" smtClean="0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Prijszettingsmethodes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175" indent="33338" eaLnBrk="1" hangingPunct="1">
              <a:buFontTx/>
              <a:buNone/>
            </a:pPr>
            <a:r>
              <a:rPr lang="nl-BE" i="1" u="sng" dirty="0" err="1" smtClean="0"/>
              <a:t>Kostprijs-plus</a:t>
            </a:r>
            <a:r>
              <a:rPr lang="nl-BE" i="1" u="sng" dirty="0" smtClean="0"/>
              <a:t> (</a:t>
            </a:r>
            <a:r>
              <a:rPr lang="nl-BE" i="1" u="sng" dirty="0" err="1" smtClean="0"/>
              <a:t>mark-up</a:t>
            </a:r>
            <a:r>
              <a:rPr lang="nl-BE" i="1" u="sng" dirty="0" smtClean="0"/>
              <a:t>):</a:t>
            </a:r>
          </a:p>
          <a:p>
            <a:pPr marL="852488" lvl="1" indent="6350">
              <a:buFont typeface="Wingdings" pitchFamily="2" charset="2"/>
              <a:buChar char="ü"/>
            </a:pPr>
            <a:r>
              <a:rPr lang="nl-BE" sz="1800" i="1" dirty="0" smtClean="0"/>
              <a:t>Meest gebruikte </a:t>
            </a:r>
            <a:r>
              <a:rPr lang="nl-BE" sz="1800" i="1" dirty="0" err="1" smtClean="0"/>
              <a:t>prijszettingstechniek</a:t>
            </a:r>
            <a:r>
              <a:rPr lang="nl-BE" sz="1800" i="1" dirty="0" smtClean="0"/>
              <a:t>.</a:t>
            </a:r>
          </a:p>
          <a:p>
            <a:pPr marL="852488" lvl="1" indent="6350">
              <a:buFont typeface="Wingdings" pitchFamily="2" charset="2"/>
              <a:buChar char="ü"/>
            </a:pPr>
            <a:r>
              <a:rPr lang="nl-BE" sz="1800" i="1" dirty="0" smtClean="0"/>
              <a:t>Gemakkelijk toe te passen.</a:t>
            </a:r>
          </a:p>
          <a:p>
            <a:pPr marL="852488" lvl="1" indent="6350">
              <a:buFont typeface="Wingdings" pitchFamily="2" charset="2"/>
              <a:buChar char="ü"/>
            </a:pPr>
            <a:r>
              <a:rPr lang="nl-BE" sz="1800" i="1" dirty="0" smtClean="0"/>
              <a:t>Enkel optimaal als …</a:t>
            </a:r>
          </a:p>
          <a:p>
            <a:pPr marL="1277938" lvl="2"/>
            <a:r>
              <a:rPr lang="nl-BE" sz="1800" i="1" dirty="0" smtClean="0"/>
              <a:t>Concurrentie zelfde kostenstructuur heeft</a:t>
            </a:r>
          </a:p>
          <a:p>
            <a:pPr marL="1277938" lvl="2"/>
            <a:r>
              <a:rPr lang="nl-BE" sz="1800" i="1" dirty="0" smtClean="0"/>
              <a:t>Concurrentie zelfde marges hanteren</a:t>
            </a:r>
          </a:p>
          <a:p>
            <a:pPr marL="1277938" lvl="2"/>
            <a:r>
              <a:rPr lang="nl-BE" sz="1800" i="1" dirty="0" smtClean="0"/>
              <a:t>…</a:t>
            </a:r>
          </a:p>
          <a:p>
            <a:pPr marL="852488" lvl="1" indent="6350">
              <a:buFont typeface="Wingdings" pitchFamily="2" charset="2"/>
              <a:buChar char="ü"/>
            </a:pPr>
            <a:r>
              <a:rPr lang="nl-BE" sz="1800" i="1" dirty="0" smtClean="0"/>
              <a:t>We houden </a:t>
            </a:r>
            <a:r>
              <a:rPr lang="nl-BE" sz="1800" i="1" dirty="0" err="1" smtClean="0"/>
              <a:t>géén</a:t>
            </a:r>
            <a:r>
              <a:rPr lang="nl-BE" sz="1800" i="1" dirty="0" smtClean="0"/>
              <a:t> rekening met de klant!</a:t>
            </a:r>
          </a:p>
          <a:p>
            <a:pPr marL="852488" lvl="1" indent="6350">
              <a:buFont typeface="Wingdings" pitchFamily="2" charset="2"/>
              <a:buChar char="ü"/>
            </a:pPr>
            <a:r>
              <a:rPr lang="nl-BE" sz="1800" i="1" dirty="0" smtClean="0"/>
              <a:t>Kan leiden tot prijsoorlogen (en kan leiden tot kwaliteitsdegradatie, geeft aanleiding tot …).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i="1" dirty="0" err="1" smtClean="0"/>
              <a:t>Mark-up</a:t>
            </a:r>
            <a:r>
              <a:rPr lang="nl-BE" dirty="0" smtClean="0"/>
              <a:t> berekening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Veronderstel een bedrijf met de volgende kostenstructuur;</a:t>
            </a:r>
            <a:endParaRPr lang="nl-BE" dirty="0" smtClean="0"/>
          </a:p>
          <a:p>
            <a:pPr lvl="0"/>
            <a:r>
              <a:rPr lang="nl-NL" dirty="0" smtClean="0"/>
              <a:t>Vaste kosten: 3.000.000 €</a:t>
            </a:r>
            <a:endParaRPr lang="nl-BE" dirty="0" smtClean="0"/>
          </a:p>
          <a:p>
            <a:pPr lvl="0"/>
            <a:r>
              <a:rPr lang="nl-NL" dirty="0" smtClean="0"/>
              <a:t>Variabele kosten: 10 € per producteenheid</a:t>
            </a:r>
            <a:endParaRPr lang="nl-BE" dirty="0" smtClean="0"/>
          </a:p>
          <a:p>
            <a:pPr lvl="0"/>
            <a:r>
              <a:rPr lang="nl-NL" dirty="0" smtClean="0"/>
              <a:t>Verwachte omzet: 500.000 stukken</a:t>
            </a:r>
            <a:endParaRPr lang="nl-BE" dirty="0" smtClean="0"/>
          </a:p>
          <a:p>
            <a:pPr lvl="0"/>
            <a:r>
              <a:rPr lang="nl-NL" dirty="0" smtClean="0"/>
              <a:t>De eenheidskost = 10€ + </a:t>
            </a:r>
            <a:r>
              <a:rPr lang="nl-NL" u="sng" dirty="0" smtClean="0"/>
              <a:t>3.000.000 €</a:t>
            </a:r>
            <a:r>
              <a:rPr lang="nl-NL" dirty="0" smtClean="0"/>
              <a:t> = 16 €/stuk</a:t>
            </a:r>
            <a:endParaRPr lang="nl-BE" dirty="0" smtClean="0"/>
          </a:p>
          <a:p>
            <a:pPr>
              <a:buNone/>
            </a:pPr>
            <a:r>
              <a:rPr lang="nl-NL" dirty="0" smtClean="0"/>
              <a:t>  				  500.000</a:t>
            </a:r>
            <a:endParaRPr lang="nl-BE" dirty="0" smtClean="0"/>
          </a:p>
          <a:p>
            <a:pPr lvl="0"/>
            <a:r>
              <a:rPr lang="nl-NL" dirty="0" smtClean="0"/>
              <a:t>Het bedrijf wenst 20% te verdienen, d.i. een </a:t>
            </a:r>
            <a:r>
              <a:rPr lang="nl-NL" i="1" dirty="0" err="1" smtClean="0"/>
              <a:t>mark-up</a:t>
            </a:r>
            <a:r>
              <a:rPr lang="nl-NL" dirty="0" smtClean="0"/>
              <a:t> van 20% - of met andere woorden: </a:t>
            </a:r>
            <a:r>
              <a:rPr lang="nl-NL" u="sng" dirty="0" smtClean="0"/>
              <a:t>op de verkoopprijs wordt er een marge van 20% verdient </a:t>
            </a:r>
            <a:r>
              <a:rPr lang="nl-NL" dirty="0" smtClean="0"/>
              <a:t>– dus de verkoopprijs min de kosten gedeeld door de verkoopprijs levert een marge van 20% op. Dit is handig omdat de verkoper dan exact weet hoeveel er verdient wordt op de gerealiseerde omzet.</a:t>
            </a:r>
            <a:endParaRPr lang="nl-BE" dirty="0" smtClean="0"/>
          </a:p>
          <a:p>
            <a:pPr lvl="0">
              <a:buNone/>
            </a:pPr>
            <a:endParaRPr lang="nl-BE" dirty="0" smtClean="0"/>
          </a:p>
          <a:p>
            <a:endParaRPr lang="nl-BE" dirty="0" smtClean="0"/>
          </a:p>
          <a:p>
            <a:pPr lvl="0"/>
            <a:r>
              <a:rPr lang="nl-NL" dirty="0" smtClean="0"/>
              <a:t>Controle:    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18</a:t>
            </a:fld>
            <a:endParaRPr lang="nl-BE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22733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797152"/>
            <a:ext cx="4038600" cy="476250"/>
          </a:xfrm>
          <a:prstGeom prst="rect">
            <a:avLst/>
          </a:prstGeom>
          <a:noFill/>
        </p:spPr>
      </p:pic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22733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97013" y="5229200"/>
            <a:ext cx="1666875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425C11-45AC-4D80-9BE4-AFBE960DFF5D}" type="slidenum">
              <a:rPr lang="nl-NL" smtClean="0">
                <a:latin typeface="Arial" pitchFamily="34" charset="0"/>
              </a:rPr>
              <a:pPr/>
              <a:t>19</a:t>
            </a:fld>
            <a:endParaRPr lang="nl-NL" smtClean="0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i="1" smtClean="0"/>
              <a:t>Methoden van prijszetting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8535892" cy="4593691"/>
          </a:xfrm>
          <a:ln>
            <a:noFill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175" indent="33338" eaLnBrk="1" hangingPunct="1">
              <a:buFontTx/>
              <a:buNone/>
            </a:pPr>
            <a:r>
              <a:rPr lang="nl-NL" altLang="nl-NL" sz="1600" b="1" i="1" dirty="0" smtClean="0"/>
              <a:t>	</a:t>
            </a:r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894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772816"/>
            <a:ext cx="9335324" cy="1584176"/>
          </a:xfrm>
          <a:prstGeom prst="rect">
            <a:avLst/>
          </a:prstGeom>
          <a:noFill/>
        </p:spPr>
      </p:pic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164180"/>
            <a:ext cx="7181230" cy="1137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Directe en indirecte kosten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b="1" dirty="0" smtClean="0"/>
              <a:t>Directe kosten</a:t>
            </a:r>
            <a:r>
              <a:rPr lang="nl-BE" dirty="0" smtClean="0"/>
              <a:t>: oorzakelijk verband met de kostendrager zoals grondstoffen, …</a:t>
            </a:r>
          </a:p>
          <a:p>
            <a:r>
              <a:rPr lang="nl-BE" b="1" dirty="0" smtClean="0"/>
              <a:t>Indirecte kosten</a:t>
            </a:r>
            <a:r>
              <a:rPr lang="nl-BE" dirty="0" smtClean="0"/>
              <a:t>: niet eenduidig toe te wijzen aan een kostendrager. Bv. prestaties van de verkoopmanager, kantoorruimte, … </a:t>
            </a:r>
          </a:p>
          <a:p>
            <a:r>
              <a:rPr lang="nl-BE" b="1" dirty="0" smtClean="0"/>
              <a:t>Algemene kosten </a:t>
            </a:r>
            <a:r>
              <a:rPr lang="nl-BE" dirty="0" smtClean="0"/>
              <a:t>(overhead): bv. </a:t>
            </a:r>
            <a:r>
              <a:rPr lang="nl-BE" dirty="0" err="1" smtClean="0"/>
              <a:t>HR-afdeling</a:t>
            </a:r>
            <a:endParaRPr lang="nl-BE" dirty="0" smtClean="0"/>
          </a:p>
          <a:p>
            <a:r>
              <a:rPr lang="nl-BE" b="1" dirty="0" smtClean="0"/>
              <a:t>Vaste kosten </a:t>
            </a:r>
            <a:r>
              <a:rPr lang="nl-BE" dirty="0" smtClean="0"/>
              <a:t>(capaciteitskosten, constante kosten)</a:t>
            </a:r>
          </a:p>
          <a:p>
            <a:r>
              <a:rPr lang="nl-BE" b="1" dirty="0" smtClean="0"/>
              <a:t>Variabele kosten: </a:t>
            </a:r>
            <a:r>
              <a:rPr lang="nl-BE" dirty="0" smtClean="0"/>
              <a:t>variëren volgens de productie/afzet, bv. grondstoffen</a:t>
            </a:r>
            <a:endParaRPr lang="nl-BE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3BF9A8-79DF-4956-8E4C-B555A8BCCB23}" type="slidenum">
              <a:rPr lang="nl-NL" smtClean="0">
                <a:latin typeface="Arial" pitchFamily="34" charset="0"/>
              </a:rPr>
              <a:pPr/>
              <a:t>20</a:t>
            </a:fld>
            <a:endParaRPr lang="nl-NL" smtClean="0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i="1" smtClean="0"/>
              <a:t>Methoden van prijszetting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000" b="1" i="1" u="sng" smtClean="0"/>
              <a:t>Mark-down prijszetting:</a:t>
            </a:r>
            <a:endParaRPr lang="nl-NL" altLang="nl-NL" sz="2000" b="1" u="sng" smtClean="0"/>
          </a:p>
          <a:p>
            <a:pPr lvl="1" eaLnBrk="1" hangingPunct="1">
              <a:lnSpc>
                <a:spcPct val="90000"/>
              </a:lnSpc>
            </a:pPr>
            <a:r>
              <a:rPr lang="nl-NL" altLang="nl-NL" sz="1800" b="1" i="1" smtClean="0"/>
              <a:t>Voorbeeld: 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b="1" i="1" smtClean="0"/>
              <a:t>Consumentenprijs = 155 €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b="1" i="1" smtClean="0"/>
              <a:t>detailhandelsmarge = 35%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b="1" i="1" smtClean="0"/>
              <a:t>Groothandelsmarge = 15 %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b="1" i="1" smtClean="0"/>
              <a:t>155/1,35  = 144,81 Euro én  144,81/1,15 = 99,80 €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altLang="nl-NL" sz="2000" b="1" i="1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000" b="1" i="1" u="sng" smtClean="0"/>
              <a:t>Andere mogelijkheden: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nl-NL" altLang="nl-NL" sz="1800" b="1" i="1" smtClean="0"/>
              <a:t>Marktleider, marktvolger, marktprijs,  ...</a:t>
            </a:r>
            <a:endParaRPr lang="nl-NL" altLang="nl-NL" sz="1600" b="1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Kostenallocatie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600" dirty="0" smtClean="0"/>
              <a:t>Integrale kostprijsberekening </a:t>
            </a:r>
            <a:r>
              <a:rPr lang="nl-BE" sz="2000" i="1" dirty="0" smtClean="0"/>
              <a:t>(full </a:t>
            </a:r>
            <a:r>
              <a:rPr lang="nl-BE" sz="2000" i="1" dirty="0" err="1" smtClean="0"/>
              <a:t>costing</a:t>
            </a:r>
            <a:r>
              <a:rPr lang="nl-BE" sz="2000" i="1" dirty="0" smtClean="0"/>
              <a:t>, </a:t>
            </a:r>
            <a:r>
              <a:rPr lang="nl-BE" sz="2000" i="1" dirty="0" err="1" smtClean="0"/>
              <a:t>absorption</a:t>
            </a:r>
            <a:r>
              <a:rPr lang="nl-BE" sz="2000" i="1" dirty="0" smtClean="0"/>
              <a:t> </a:t>
            </a:r>
            <a:r>
              <a:rPr lang="nl-BE" sz="2000" i="1" dirty="0" err="1" smtClean="0"/>
              <a:t>costing</a:t>
            </a:r>
            <a:r>
              <a:rPr lang="nl-BE" sz="2000" i="1" dirty="0" smtClean="0"/>
              <a:t>):</a:t>
            </a:r>
            <a:endParaRPr lang="nl-BE" sz="2400" i="1" dirty="0" smtClean="0"/>
          </a:p>
          <a:p>
            <a:pPr lvl="1"/>
            <a:r>
              <a:rPr lang="nl-BE" sz="2000" dirty="0" smtClean="0"/>
              <a:t>Winst = verkoopomzet – variabele kosten – vaste kosten</a:t>
            </a:r>
          </a:p>
          <a:p>
            <a:pPr lvl="1"/>
            <a:r>
              <a:rPr lang="nl-BE" sz="2000" dirty="0" smtClean="0"/>
              <a:t>Knelpunt: verdeelsleutel van de ‘vaste kosten’?</a:t>
            </a:r>
          </a:p>
          <a:p>
            <a:pPr lvl="1"/>
            <a:r>
              <a:rPr lang="nl-BE" sz="2000" dirty="0" smtClean="0"/>
              <a:t>Hoeveel van de vaste kosten toewijzen naar welke kostendrager?</a:t>
            </a:r>
          </a:p>
          <a:p>
            <a:pPr lvl="1"/>
            <a:r>
              <a:rPr lang="nl-BE" sz="2000" dirty="0" smtClean="0"/>
              <a:t>Bv. een magazijngebouw – stapelen van de verschillende afgewerkte producten? Hoe worden de kosten van het magazijngebouw (huur, verwarming, verlichting, heftrucks, soft- &amp; hardware, …)?</a:t>
            </a:r>
            <a:endParaRPr lang="nl-BE" sz="32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Kostenallocatie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b="1" dirty="0" smtClean="0"/>
              <a:t>Marginale kostprijsberekening (</a:t>
            </a:r>
            <a:r>
              <a:rPr lang="nl-BE" b="1" i="1" dirty="0" smtClean="0"/>
              <a:t>direct </a:t>
            </a:r>
            <a:r>
              <a:rPr lang="nl-BE" b="1" i="1" dirty="0" err="1" smtClean="0"/>
              <a:t>costing</a:t>
            </a:r>
            <a:r>
              <a:rPr lang="nl-BE" b="1" dirty="0" smtClean="0"/>
              <a:t>):</a:t>
            </a:r>
          </a:p>
          <a:p>
            <a:pPr lvl="2"/>
            <a:r>
              <a:rPr lang="nl-NL" sz="2000" b="1" dirty="0" smtClean="0"/>
              <a:t>Contributie = omzet - variabele kosten</a:t>
            </a:r>
          </a:p>
          <a:p>
            <a:pPr lvl="2"/>
            <a:r>
              <a:rPr lang="nl-NL" sz="2000" b="1" dirty="0" err="1" smtClean="0"/>
              <a:t>Nettocontributie</a:t>
            </a:r>
            <a:r>
              <a:rPr lang="nl-NL" sz="2000" b="1" dirty="0" smtClean="0"/>
              <a:t> = contributie – toewijsbare vaste kosten</a:t>
            </a:r>
          </a:p>
          <a:p>
            <a:pPr lvl="2"/>
            <a:r>
              <a:rPr lang="nl-NL" sz="2000" b="1" dirty="0" smtClean="0"/>
              <a:t>Brutowinst = </a:t>
            </a:r>
            <a:r>
              <a:rPr lang="nl-NL" sz="2000" b="1" dirty="0" err="1" smtClean="0"/>
              <a:t>nettocontributie</a:t>
            </a:r>
            <a:r>
              <a:rPr lang="nl-NL" sz="2000" b="1" dirty="0" smtClean="0"/>
              <a:t> - algemene vaste kosten</a:t>
            </a:r>
            <a:endParaRPr lang="nl-BE" sz="1600" b="1" dirty="0" smtClean="0"/>
          </a:p>
          <a:p>
            <a:pPr lvl="2"/>
            <a:r>
              <a:rPr lang="nl-NL" sz="2000" b="1" dirty="0" smtClean="0"/>
              <a:t>Nettowinst = brutowinst – belastingen </a:t>
            </a:r>
            <a:endParaRPr lang="nl-BE" sz="1600" b="1" dirty="0" smtClean="0"/>
          </a:p>
          <a:p>
            <a:pPr lvl="2"/>
            <a:endParaRPr lang="nl-BE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4</a:t>
            </a:fld>
            <a:endParaRPr lang="nl-BE"/>
          </a:p>
        </p:txBody>
      </p:sp>
      <p:sp>
        <p:nvSpPr>
          <p:cNvPr id="7" name="Wolkvormige toelichting 6"/>
          <p:cNvSpPr/>
          <p:nvPr/>
        </p:nvSpPr>
        <p:spPr>
          <a:xfrm>
            <a:off x="5436096" y="4293096"/>
            <a:ext cx="2664296" cy="936104"/>
          </a:xfrm>
          <a:prstGeom prst="cloudCallout">
            <a:avLst>
              <a:gd name="adj1" fmla="val -45474"/>
              <a:gd name="adj2" fmla="val -961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Contributie of winstbijdrage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Kostenallocatie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b="1" dirty="0" smtClean="0"/>
              <a:t>Marginale kostprijsberekening (</a:t>
            </a:r>
            <a:r>
              <a:rPr lang="nl-BE" b="1" i="1" dirty="0" smtClean="0"/>
              <a:t>direct </a:t>
            </a:r>
            <a:r>
              <a:rPr lang="nl-BE" b="1" i="1" dirty="0" err="1" smtClean="0"/>
              <a:t>costing</a:t>
            </a:r>
            <a:r>
              <a:rPr lang="nl-BE" b="1" dirty="0" smtClean="0"/>
              <a:t>):</a:t>
            </a:r>
          </a:p>
          <a:p>
            <a:pPr lvl="2"/>
            <a:r>
              <a:rPr lang="nl-NL" sz="2000" b="1" dirty="0" smtClean="0"/>
              <a:t>Contributie = omzet – variabele kosten</a:t>
            </a:r>
          </a:p>
          <a:p>
            <a:pPr lvl="2"/>
            <a:r>
              <a:rPr lang="nl-NL" sz="2000" b="1" dirty="0" err="1" smtClean="0"/>
              <a:t>Nettocontributie</a:t>
            </a:r>
            <a:r>
              <a:rPr lang="nl-NL" sz="2000" b="1" dirty="0" smtClean="0"/>
              <a:t> = contributie – toewijsbare vaste kosten</a:t>
            </a:r>
          </a:p>
          <a:p>
            <a:pPr lvl="2"/>
            <a:r>
              <a:rPr lang="nl-NL" sz="2000" b="1" dirty="0" smtClean="0"/>
              <a:t>Brutowinst = </a:t>
            </a:r>
            <a:r>
              <a:rPr lang="nl-NL" sz="2000" b="1" dirty="0" err="1" smtClean="0"/>
              <a:t>nettocontributie</a:t>
            </a:r>
            <a:r>
              <a:rPr lang="nl-NL" sz="2000" b="1" dirty="0"/>
              <a:t> </a:t>
            </a:r>
            <a:r>
              <a:rPr lang="nl-NL" sz="2000" b="1" dirty="0" smtClean="0"/>
              <a:t>– algemene vaste kosten</a:t>
            </a:r>
            <a:endParaRPr lang="nl-BE" sz="1600" b="1" dirty="0" smtClean="0"/>
          </a:p>
          <a:p>
            <a:pPr lvl="2"/>
            <a:r>
              <a:rPr lang="nl-NL" sz="2000" b="1" dirty="0" smtClean="0"/>
              <a:t>Nettowinst = brutowinst – belastingen </a:t>
            </a:r>
            <a:endParaRPr lang="nl-BE" sz="1600" b="1" dirty="0" smtClean="0"/>
          </a:p>
          <a:p>
            <a:pPr lvl="2"/>
            <a:endParaRPr lang="nl-BE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5</a:t>
            </a:fld>
            <a:endParaRPr lang="nl-BE"/>
          </a:p>
        </p:txBody>
      </p:sp>
      <p:sp>
        <p:nvSpPr>
          <p:cNvPr id="7" name="Wolkvormige toelichting 6"/>
          <p:cNvSpPr/>
          <p:nvPr/>
        </p:nvSpPr>
        <p:spPr>
          <a:xfrm>
            <a:off x="6156176" y="3623560"/>
            <a:ext cx="2664296" cy="936104"/>
          </a:xfrm>
          <a:prstGeom prst="cloudCallout">
            <a:avLst>
              <a:gd name="adj1" fmla="val -57136"/>
              <a:gd name="adj2" fmla="val -714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Contributie of winstbijdrage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971600" y="4653136"/>
            <a:ext cx="439248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BE" b="1" dirty="0" smtClean="0"/>
              <a:t>Valkuil: indien de contributie onvoldoende is om de algemene kosten te vergoeden, riskeert het bedrijf financieel verlies te lijden !</a:t>
            </a:r>
            <a:endParaRPr lang="nl-BE" b="1" dirty="0"/>
          </a:p>
        </p:txBody>
      </p:sp>
      <p:pic>
        <p:nvPicPr>
          <p:cNvPr id="152578" name="Picture 2" descr="http://t0.gstatic.com/images?q=tbn:ANd9GcRg4djiY8WUaTrt1YaGdlXwHNivGFEdyFB1G3kJ3e1pts7iKeL2L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723972"/>
            <a:ext cx="1103811" cy="105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99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Hoe wordt Jasper een betere ondernemer?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dirty="0" smtClean="0"/>
              <a:t>Verkoopprijs/wasbeurt = 7,0 €</a:t>
            </a:r>
          </a:p>
          <a:p>
            <a:r>
              <a:rPr lang="nl-BE" sz="2400" dirty="0" smtClean="0"/>
              <a:t>Variabele kosten = 2,50 €/wasbeurt (lonen)</a:t>
            </a:r>
          </a:p>
          <a:p>
            <a:r>
              <a:rPr lang="nl-BE" sz="2400" dirty="0" smtClean="0"/>
              <a:t>Vaste kosten = 18,00 €</a:t>
            </a:r>
          </a:p>
          <a:p>
            <a:r>
              <a:rPr lang="nl-BE" sz="2400" dirty="0" smtClean="0"/>
              <a:t>B.E.P. = 7 € x Q = 18,00 € + (2,50 € x Q)</a:t>
            </a:r>
          </a:p>
          <a:p>
            <a:r>
              <a:rPr lang="nl-BE" sz="2400" dirty="0" smtClean="0"/>
              <a:t>Of nog: 18,00 € = Q x (7,00 € - 2,50 €) </a:t>
            </a:r>
          </a:p>
          <a:p>
            <a:r>
              <a:rPr lang="nl-BE" sz="2400" dirty="0" smtClean="0"/>
              <a:t>En dus: Q = 18,00 €/(7,00 -2,50) </a:t>
            </a:r>
          </a:p>
          <a:p>
            <a:r>
              <a:rPr lang="nl-BE" sz="2400" dirty="0" smtClean="0"/>
              <a:t>Bijgevolg: Q = 4   -&gt; </a:t>
            </a:r>
            <a:r>
              <a:rPr lang="nl-BE" sz="1600" dirty="0" smtClean="0"/>
              <a:t>controle: </a:t>
            </a:r>
            <a:r>
              <a:rPr lang="nl-BE" sz="1400" dirty="0" smtClean="0"/>
              <a:t>(4 x 4,50) = 18,00</a:t>
            </a:r>
          </a:p>
          <a:p>
            <a:r>
              <a:rPr lang="nl-BE" sz="2000" b="1" dirty="0" smtClean="0">
                <a:solidFill>
                  <a:srgbClr val="C00000"/>
                </a:solidFill>
              </a:rPr>
              <a:t>Met 4 auto’s te wassen heeft Jasper als ondernemer nog niets verdient!</a:t>
            </a:r>
          </a:p>
          <a:p>
            <a:r>
              <a:rPr lang="nl-BE" sz="2000" b="1" dirty="0" smtClean="0">
                <a:solidFill>
                  <a:srgbClr val="C00000"/>
                </a:solidFill>
              </a:rPr>
              <a:t>Stel hij kan 9 auto’s wassen?</a:t>
            </a:r>
          </a:p>
          <a:p>
            <a:r>
              <a:rPr lang="nl-BE" sz="2000" b="1" dirty="0" smtClean="0">
                <a:solidFill>
                  <a:srgbClr val="C00000"/>
                </a:solidFill>
              </a:rPr>
              <a:t>Bijgevolg verdient Jasper: 5 auto’s x 4,50 € = 22,50 € </a:t>
            </a:r>
            <a:endParaRPr lang="nl-BE" sz="2400" b="1" dirty="0" smtClean="0">
              <a:solidFill>
                <a:srgbClr val="C00000"/>
              </a:solidFill>
            </a:endParaRPr>
          </a:p>
          <a:p>
            <a:endParaRPr lang="nl-BE" sz="1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6</a:t>
            </a:fld>
            <a:endParaRPr lang="nl-BE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24944"/>
            <a:ext cx="1579563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2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Hoe wordt Jasper een betere ondernemer?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dirty="0" smtClean="0"/>
              <a:t>Verkoopprijs/wasbeurt = 7,0 €</a:t>
            </a:r>
          </a:p>
          <a:p>
            <a:r>
              <a:rPr lang="nl-BE" sz="2400" dirty="0" smtClean="0"/>
              <a:t>Variabele kosten = 2,50 €/wasbeurt (lonen)</a:t>
            </a:r>
          </a:p>
          <a:p>
            <a:r>
              <a:rPr lang="nl-BE" sz="2400" dirty="0" smtClean="0"/>
              <a:t>Vaste kosten = 18,00 €</a:t>
            </a:r>
          </a:p>
          <a:p>
            <a:r>
              <a:rPr lang="nl-BE" sz="2400" dirty="0" smtClean="0"/>
              <a:t>B.E.P. = 7 € x Q = 18,00 € + (2,50 € x Q)</a:t>
            </a:r>
          </a:p>
          <a:p>
            <a:r>
              <a:rPr lang="nl-BE" sz="2400" dirty="0" smtClean="0"/>
              <a:t>Of nog: 18,00 € = Q x (7,00 € - 2,50 €) </a:t>
            </a:r>
          </a:p>
          <a:p>
            <a:r>
              <a:rPr lang="nl-BE" sz="2400" dirty="0" smtClean="0"/>
              <a:t>En dus: Q = 18,00 €/(7,00 -2,50) </a:t>
            </a:r>
          </a:p>
          <a:p>
            <a:r>
              <a:rPr lang="nl-BE" sz="2400" dirty="0" smtClean="0"/>
              <a:t>Bijgevolg: Q = 4   -&gt; </a:t>
            </a:r>
            <a:r>
              <a:rPr lang="nl-BE" sz="1600" dirty="0" smtClean="0"/>
              <a:t>controle: </a:t>
            </a:r>
            <a:r>
              <a:rPr lang="nl-BE" sz="1400" dirty="0" smtClean="0"/>
              <a:t>(4 x 4,50) = 18,00</a:t>
            </a:r>
          </a:p>
          <a:p>
            <a:r>
              <a:rPr lang="nl-BE" sz="2000" b="1" dirty="0" smtClean="0">
                <a:solidFill>
                  <a:srgbClr val="C00000"/>
                </a:solidFill>
              </a:rPr>
              <a:t>Met 4 auto’s te wassen heeft Jasper als ondernemer nog niets verdient!</a:t>
            </a:r>
          </a:p>
          <a:p>
            <a:r>
              <a:rPr lang="nl-BE" sz="2000" b="1" dirty="0" smtClean="0">
                <a:solidFill>
                  <a:srgbClr val="C00000"/>
                </a:solidFill>
              </a:rPr>
              <a:t>Stel hij kan 9 auto’s wassen?</a:t>
            </a:r>
          </a:p>
          <a:p>
            <a:r>
              <a:rPr lang="nl-BE" sz="2000" b="1" dirty="0" smtClean="0">
                <a:solidFill>
                  <a:srgbClr val="C00000"/>
                </a:solidFill>
              </a:rPr>
              <a:t>Bijgevolg verdient Jasper: 5 auto’s x 4,50 € = 22,50 € </a:t>
            </a:r>
            <a:endParaRPr lang="nl-BE" sz="2400" b="1" dirty="0" smtClean="0">
              <a:solidFill>
                <a:srgbClr val="C00000"/>
              </a:solidFill>
            </a:endParaRPr>
          </a:p>
          <a:p>
            <a:endParaRPr lang="nl-BE" sz="1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7</a:t>
            </a:fld>
            <a:endParaRPr lang="nl-BE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810" y="3645024"/>
            <a:ext cx="931490" cy="80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jntoelichting 1 6"/>
          <p:cNvSpPr/>
          <p:nvPr/>
        </p:nvSpPr>
        <p:spPr>
          <a:xfrm>
            <a:off x="6079555" y="1916832"/>
            <a:ext cx="2376264" cy="1368152"/>
          </a:xfrm>
          <a:prstGeom prst="borderCallout1">
            <a:avLst>
              <a:gd name="adj1" fmla="val 18750"/>
              <a:gd name="adj2" fmla="val -8333"/>
              <a:gd name="adj3" fmla="val 140253"/>
              <a:gd name="adj4" fmla="val -54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(</a:t>
            </a:r>
            <a:r>
              <a:rPr lang="nl-BE" dirty="0" err="1" smtClean="0"/>
              <a:t>p-v</a:t>
            </a:r>
            <a:r>
              <a:rPr lang="nl-BE" dirty="0" smtClean="0"/>
              <a:t>) dit noemen we de CONTRIBUTIEMARGE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099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BEP voor een </a:t>
            </a:r>
            <a:r>
              <a:rPr lang="nl-BE" u="sng" dirty="0" smtClean="0"/>
              <a:t>handelsonderneming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sz="2700" dirty="0" smtClean="0"/>
              <a:t>handboek pag. 102</a:t>
            </a:r>
            <a:endParaRPr lang="nl-BE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l-BE" sz="2400" dirty="0" smtClean="0"/>
                  <a:t>Gegeven:</a:t>
                </a:r>
              </a:p>
              <a:p>
                <a:pPr lvl="1"/>
                <a:r>
                  <a:rPr lang="nl-BE" sz="2000" dirty="0" smtClean="0"/>
                  <a:t>Omzet: 3 miljoen €</a:t>
                </a:r>
              </a:p>
              <a:p>
                <a:pPr lvl="1"/>
                <a:r>
                  <a:rPr lang="nl-BE" sz="2000" dirty="0" smtClean="0"/>
                  <a:t>Vaste kosten: 670 k€</a:t>
                </a:r>
              </a:p>
              <a:p>
                <a:pPr lvl="1"/>
                <a:r>
                  <a:rPr lang="nl-BE" sz="2000" dirty="0" smtClean="0"/>
                  <a:t>Variabele kosten: 2.135 k€ -&gt;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B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BE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BE" sz="1600" b="0" i="1" smtClean="0">
                                <a:latin typeface="Cambria Math"/>
                              </a:rPr>
                              <m:t>2.135</m:t>
                            </m:r>
                          </m:num>
                          <m:den>
                            <m:r>
                              <a:rPr lang="nl-BE" sz="1600" b="0" i="1" smtClean="0">
                                <a:latin typeface="Cambria Math"/>
                              </a:rPr>
                              <m:t>3.000</m:t>
                            </m:r>
                          </m:den>
                        </m:f>
                      </m:e>
                    </m:d>
                    <m:r>
                      <m:rPr>
                        <m:sty m:val="p"/>
                      </m:rPr>
                      <a:rPr lang="nl-BE" sz="1600" b="0" i="0" smtClean="0">
                        <a:latin typeface="Cambria Math"/>
                      </a:rPr>
                      <m:t>x</m:t>
                    </m:r>
                    <m:r>
                      <a:rPr lang="nl-BE" sz="1600" b="0" i="0" smtClean="0">
                        <a:latin typeface="Cambria Math"/>
                      </a:rPr>
                      <m:t> 100%=71,17%</m:t>
                    </m:r>
                  </m:oMath>
                </a14:m>
                <a:endParaRPr lang="nl-BE" sz="1600" dirty="0" smtClean="0"/>
              </a:p>
              <a:p>
                <a:r>
                  <a:rPr lang="nl-BE" sz="2400" dirty="0" smtClean="0"/>
                  <a:t>Bereken BE-</a:t>
                </a:r>
                <a:r>
                  <a:rPr lang="nl-BE" sz="2400" b="1" dirty="0" smtClean="0">
                    <a:solidFill>
                      <a:srgbClr val="C00000"/>
                    </a:solidFill>
                  </a:rPr>
                  <a:t>omzet</a:t>
                </a:r>
                <a:r>
                  <a:rPr lang="nl-BE" sz="2400" dirty="0" smtClean="0"/>
                  <a:t>?</a:t>
                </a:r>
              </a:p>
              <a:p>
                <a:r>
                  <a:rPr lang="nl-BE" sz="2400" dirty="0" smtClean="0"/>
                  <a:t>Basisformule: </a:t>
                </a:r>
                <a14:m>
                  <m:oMath xmlns:m="http://schemas.openxmlformats.org/officeDocument/2006/math">
                    <m:r>
                      <a:rPr lang="nl-BE" sz="2400" b="1" i="1">
                        <a:latin typeface="Cambria Math"/>
                      </a:rPr>
                      <m:t>𝒑</m:t>
                    </m:r>
                    <m:r>
                      <a:rPr lang="nl-BE" sz="2400" b="1" i="1">
                        <a:latin typeface="Cambria Math"/>
                      </a:rPr>
                      <m:t> </m:t>
                    </m:r>
                    <m:r>
                      <a:rPr lang="nl-BE" sz="2400" b="1" i="1">
                        <a:latin typeface="Cambria Math"/>
                      </a:rPr>
                      <m:t>𝒙</m:t>
                    </m:r>
                    <m:r>
                      <a:rPr lang="nl-BE" sz="2400" b="1" i="1">
                        <a:latin typeface="Cambria Math"/>
                      </a:rPr>
                      <m:t> </m:t>
                    </m:r>
                    <m:r>
                      <a:rPr lang="nl-BE" sz="2400" b="1" i="1">
                        <a:latin typeface="Cambria Math"/>
                      </a:rPr>
                      <m:t>𝒒</m:t>
                    </m:r>
                    <m:r>
                      <a:rPr lang="nl-BE" sz="2400" b="1" i="1">
                        <a:latin typeface="Cambria Math"/>
                      </a:rPr>
                      <m:t>=</m:t>
                    </m:r>
                    <m:r>
                      <a:rPr lang="nl-BE" sz="2400" b="1" i="1">
                        <a:latin typeface="Cambria Math"/>
                      </a:rPr>
                      <m:t>𝑪</m:t>
                    </m:r>
                    <m:r>
                      <a:rPr lang="nl-BE" sz="2400" b="1" i="1">
                        <a:latin typeface="Cambria Math"/>
                      </a:rPr>
                      <m:t>+(</m:t>
                    </m:r>
                    <m:r>
                      <a:rPr lang="nl-BE" sz="2400" b="1" i="1">
                        <a:latin typeface="Cambria Math"/>
                      </a:rPr>
                      <m:t>𝒒</m:t>
                    </m:r>
                    <m:r>
                      <a:rPr lang="nl-BE" sz="2400" b="1" i="1">
                        <a:latin typeface="Cambria Math"/>
                      </a:rPr>
                      <m:t> </m:t>
                    </m:r>
                    <m:r>
                      <a:rPr lang="nl-BE" sz="2400" b="1" i="1">
                        <a:latin typeface="Cambria Math"/>
                      </a:rPr>
                      <m:t>𝒙</m:t>
                    </m:r>
                    <m:r>
                      <a:rPr lang="nl-BE" sz="2400" b="1" i="1">
                        <a:latin typeface="Cambria Math"/>
                      </a:rPr>
                      <m:t> </m:t>
                    </m:r>
                    <m:r>
                      <a:rPr lang="nl-BE" sz="2400" b="1" i="1">
                        <a:latin typeface="Cambria Math"/>
                      </a:rPr>
                      <m:t>𝒗</m:t>
                    </m:r>
                    <m:r>
                      <a:rPr lang="nl-BE" sz="2400" b="1" i="1">
                        <a:latin typeface="Cambria Math"/>
                      </a:rPr>
                      <m:t>)</m:t>
                    </m:r>
                  </m:oMath>
                </a14:m>
                <a:endParaRPr lang="nl-BE" sz="2400" b="1" dirty="0"/>
              </a:p>
              <a:p>
                <a:r>
                  <a:rPr lang="nl-BE" sz="2400" dirty="0" smtClean="0"/>
                  <a:t>BE-Omzet = 670 k€ + ( 0,7117 x BE-Omzet)</a:t>
                </a:r>
              </a:p>
              <a:p>
                <a:r>
                  <a:rPr lang="nl-BE" sz="2400" dirty="0" smtClean="0"/>
                  <a:t>BE-Omzet </a:t>
                </a:r>
                <a:r>
                  <a:rPr lang="nl-BE" sz="2400" dirty="0"/>
                  <a:t>- ( 0,7117 x BE-Omzet</a:t>
                </a:r>
                <a:r>
                  <a:rPr lang="nl-BE" sz="2400" dirty="0" smtClean="0"/>
                  <a:t>) = 670 k€</a:t>
                </a:r>
              </a:p>
              <a:p>
                <a:r>
                  <a:rPr lang="nl-BE" sz="2400" dirty="0" smtClean="0"/>
                  <a:t>BE-Omzet (1 – 0,7117) = 670 k€</a:t>
                </a:r>
              </a:p>
              <a:p>
                <a:r>
                  <a:rPr lang="nl-BE" sz="2400" dirty="0" smtClean="0"/>
                  <a:t>BE-Omzet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B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BE" sz="2400" b="0" i="1" smtClean="0">
                            <a:latin typeface="Cambria Math"/>
                          </a:rPr>
                          <m:t>670 </m:t>
                        </m:r>
                        <m:r>
                          <a:rPr lang="nl-BE" sz="2400" b="0" i="1" smtClean="0">
                            <a:latin typeface="Cambria Math"/>
                          </a:rPr>
                          <m:t>𝑘</m:t>
                        </m:r>
                        <m:r>
                          <a:rPr lang="nl-BE" sz="2400" b="0" i="1" smtClean="0">
                            <a:latin typeface="Cambria Math"/>
                          </a:rPr>
                          <m:t>€</m:t>
                        </m:r>
                      </m:num>
                      <m:den>
                        <m:r>
                          <a:rPr lang="nl-BE" sz="2400" b="0" i="1" smtClean="0">
                            <a:latin typeface="Cambria Math"/>
                          </a:rPr>
                          <m:t>(1−0,7117)</m:t>
                        </m:r>
                      </m:den>
                    </m:f>
                  </m:oMath>
                </a14:m>
                <a:r>
                  <a:rPr lang="nl-BE" sz="2400" dirty="0" smtClean="0"/>
                  <a:t> = 2.323.968 €</a:t>
                </a:r>
              </a:p>
              <a:p>
                <a:endParaRPr lang="nl-BE" sz="2400" dirty="0"/>
              </a:p>
              <a:p>
                <a:endParaRPr lang="nl-BE" sz="2400" dirty="0" smtClean="0"/>
              </a:p>
              <a:p>
                <a:pPr lvl="1">
                  <a:buNone/>
                </a:pPr>
                <a:endParaRPr lang="nl-BE" sz="2000" dirty="0" smtClean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2" t="-804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36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BEP voor een </a:t>
            </a:r>
            <a:r>
              <a:rPr lang="nl-BE" u="sng" dirty="0" smtClean="0"/>
              <a:t>handelsonderneming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sz="2700" dirty="0" smtClean="0"/>
              <a:t>handboek pag. 102</a:t>
            </a:r>
            <a:endParaRPr lang="nl-BE" sz="27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BE" dirty="0" err="1" smtClean="0"/>
              <a:t>Onthou</a:t>
            </a:r>
            <a:r>
              <a:rPr lang="nl-BE" dirty="0"/>
              <a:t> </a:t>
            </a:r>
            <a:r>
              <a:rPr lang="nl-BE" dirty="0" smtClean="0"/>
              <a:t>het begrip: </a:t>
            </a:r>
            <a:r>
              <a:rPr lang="nl-BE" b="1" dirty="0" smtClean="0"/>
              <a:t>veiligheidsmarge</a:t>
            </a:r>
            <a:r>
              <a:rPr lang="nl-BE" dirty="0" smtClean="0"/>
              <a:t> !</a:t>
            </a:r>
          </a:p>
          <a:p>
            <a:pPr lvl="1"/>
            <a:r>
              <a:rPr lang="nl-BE" dirty="0" smtClean="0"/>
              <a:t>Namelijk: het BEP is 22,5% lager dan de werkelijke omzet, dit is de veiligheidsmarge.</a:t>
            </a:r>
          </a:p>
          <a:p>
            <a:pPr lvl="1"/>
            <a:r>
              <a:rPr lang="nl-BE" dirty="0" smtClean="0"/>
              <a:t>Wat leert de veiligheidsmarge?</a:t>
            </a:r>
          </a:p>
          <a:p>
            <a:pPr lvl="2"/>
            <a:r>
              <a:rPr lang="nl-BE" dirty="0" smtClean="0"/>
              <a:t>Dus de omzet </a:t>
            </a:r>
            <a:r>
              <a:rPr lang="nl-BE" i="1" dirty="0" smtClean="0"/>
              <a:t>(</a:t>
            </a:r>
            <a:r>
              <a:rPr lang="nl-BE" i="1" dirty="0" err="1" smtClean="0"/>
              <a:t>pxq</a:t>
            </a:r>
            <a:r>
              <a:rPr lang="nl-BE" i="1" dirty="0" smtClean="0"/>
              <a:t>) </a:t>
            </a:r>
            <a:r>
              <a:rPr lang="nl-BE" dirty="0" smtClean="0"/>
              <a:t>mag nog dalen, het bedrijf gaat niet in het rood!</a:t>
            </a:r>
          </a:p>
          <a:p>
            <a:pPr lvl="2"/>
            <a:endParaRPr lang="nl-BE" dirty="0" smtClean="0"/>
          </a:p>
          <a:p>
            <a:pPr lvl="1">
              <a:buNone/>
            </a:pPr>
            <a:endParaRPr lang="nl-BE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Commercieel budgetteren: toegepast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© Intersentia 2011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3809-8C2F-4D01-8020-FCFFE41F44A7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1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1260</Words>
  <Application>Microsoft Office PowerPoint</Application>
  <PresentationFormat>Diavoorstelling (4:3)</PresentationFormat>
  <Paragraphs>208</Paragraphs>
  <Slides>20</Slides>
  <Notes>3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Office-thema</vt:lpstr>
      <vt:lpstr>Werkblad</vt:lpstr>
      <vt:lpstr>Kostprijs van het product?</vt:lpstr>
      <vt:lpstr>Directe en indirecte kosten</vt:lpstr>
      <vt:lpstr>Kostenallocatie</vt:lpstr>
      <vt:lpstr>Kostenallocatie</vt:lpstr>
      <vt:lpstr>Kostenallocatie</vt:lpstr>
      <vt:lpstr>Hoe wordt Jasper een betere ondernemer?</vt:lpstr>
      <vt:lpstr>Hoe wordt Jasper een betere ondernemer?</vt:lpstr>
      <vt:lpstr>BEP voor een handelsonderneming handboek pag. 102</vt:lpstr>
      <vt:lpstr>BEP voor een handelsonderneming handboek pag. 102</vt:lpstr>
      <vt:lpstr>Praktijkvoorbeeld: Historia International nv rentabiliteitsanalyse voor meerdere producten bordboek pag. 103</vt:lpstr>
      <vt:lpstr>Voorbeeld ( handboek pag. 103) Historia International</vt:lpstr>
      <vt:lpstr>Voorbeeld (pag. 103)</vt:lpstr>
      <vt:lpstr>B.E.P. berekenen met meerdere productgroepen ?</vt:lpstr>
      <vt:lpstr>B.E.P. berekenen met meerdere productgroepen ?</vt:lpstr>
      <vt:lpstr>KOG</vt:lpstr>
      <vt:lpstr>Minimum Order Grootte voorbeeld pag. 124</vt:lpstr>
      <vt:lpstr>Prijszettingsmethodes</vt:lpstr>
      <vt:lpstr>Mark-up berekening</vt:lpstr>
      <vt:lpstr>Methoden van prijszetting</vt:lpstr>
      <vt:lpstr>Methoden van prijszetting</vt:lpstr>
    </vt:vector>
  </TitlesOfParts>
  <Company>MT&amp;C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Handboek Commercieel Budgetteren</dc:title>
  <dc:creator>Johan Vanhaverbeke</dc:creator>
  <cp:lastModifiedBy>Hendrik Claessens</cp:lastModifiedBy>
  <cp:revision>120</cp:revision>
  <dcterms:created xsi:type="dcterms:W3CDTF">2010-01-27T19:17:43Z</dcterms:created>
  <dcterms:modified xsi:type="dcterms:W3CDTF">2017-05-11T07:09:19Z</dcterms:modified>
</cp:coreProperties>
</file>